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810" r:id="rId2"/>
    <p:sldId id="723" r:id="rId3"/>
    <p:sldId id="724" r:id="rId4"/>
    <p:sldId id="725" r:id="rId5"/>
    <p:sldId id="322" r:id="rId6"/>
    <p:sldId id="726" r:id="rId7"/>
    <p:sldId id="728" r:id="rId8"/>
    <p:sldId id="730" r:id="rId9"/>
    <p:sldId id="738" r:id="rId10"/>
    <p:sldId id="731" r:id="rId11"/>
    <p:sldId id="733" r:id="rId12"/>
    <p:sldId id="732" r:id="rId13"/>
    <p:sldId id="734" r:id="rId14"/>
    <p:sldId id="735" r:id="rId15"/>
    <p:sldId id="736" r:id="rId16"/>
    <p:sldId id="737" r:id="rId17"/>
    <p:sldId id="710" r:id="rId18"/>
    <p:sldId id="739" r:id="rId19"/>
    <p:sldId id="740" r:id="rId20"/>
    <p:sldId id="741" r:id="rId21"/>
    <p:sldId id="743" r:id="rId22"/>
    <p:sldId id="541" r:id="rId23"/>
    <p:sldId id="744" r:id="rId24"/>
    <p:sldId id="746" r:id="rId25"/>
    <p:sldId id="798" r:id="rId26"/>
    <p:sldId id="752" r:id="rId27"/>
    <p:sldId id="753" r:id="rId28"/>
    <p:sldId id="754" r:id="rId29"/>
    <p:sldId id="755" r:id="rId30"/>
    <p:sldId id="808" r:id="rId31"/>
    <p:sldId id="756" r:id="rId32"/>
    <p:sldId id="758" r:id="rId33"/>
    <p:sldId id="759" r:id="rId34"/>
    <p:sldId id="760" r:id="rId35"/>
    <p:sldId id="761" r:id="rId36"/>
    <p:sldId id="762" r:id="rId37"/>
    <p:sldId id="763" r:id="rId38"/>
    <p:sldId id="764" r:id="rId39"/>
    <p:sldId id="765" r:id="rId40"/>
    <p:sldId id="766" r:id="rId41"/>
    <p:sldId id="747" r:id="rId42"/>
    <p:sldId id="402" r:id="rId43"/>
    <p:sldId id="749" r:id="rId44"/>
    <p:sldId id="750" r:id="rId45"/>
    <p:sldId id="751" r:id="rId46"/>
    <p:sldId id="406" r:id="rId47"/>
    <p:sldId id="767" r:id="rId48"/>
    <p:sldId id="352" r:id="rId49"/>
    <p:sldId id="768" r:id="rId50"/>
    <p:sldId id="769" r:id="rId51"/>
    <p:sldId id="770" r:id="rId52"/>
    <p:sldId id="772" r:id="rId53"/>
    <p:sldId id="799" r:id="rId54"/>
    <p:sldId id="800" r:id="rId55"/>
    <p:sldId id="773" r:id="rId56"/>
    <p:sldId id="774" r:id="rId57"/>
    <p:sldId id="775" r:id="rId58"/>
    <p:sldId id="776" r:id="rId59"/>
    <p:sldId id="777" r:id="rId60"/>
    <p:sldId id="778" r:id="rId61"/>
    <p:sldId id="807" r:id="rId62"/>
    <p:sldId id="779" r:id="rId63"/>
    <p:sldId id="349" r:id="rId64"/>
    <p:sldId id="780" r:id="rId65"/>
    <p:sldId id="781" r:id="rId66"/>
    <p:sldId id="782" r:id="rId67"/>
    <p:sldId id="786" r:id="rId68"/>
    <p:sldId id="783" r:id="rId69"/>
    <p:sldId id="784" r:id="rId70"/>
    <p:sldId id="787" r:id="rId71"/>
    <p:sldId id="788" r:id="rId72"/>
    <p:sldId id="790" r:id="rId73"/>
    <p:sldId id="791" r:id="rId74"/>
    <p:sldId id="792" r:id="rId75"/>
    <p:sldId id="793" r:id="rId76"/>
    <p:sldId id="794" r:id="rId77"/>
    <p:sldId id="795" r:id="rId78"/>
    <p:sldId id="547" r:id="rId79"/>
    <p:sldId id="550" r:id="rId80"/>
    <p:sldId id="802" r:id="rId81"/>
    <p:sldId id="553" r:id="rId82"/>
    <p:sldId id="551" r:id="rId83"/>
    <p:sldId id="803" r:id="rId84"/>
    <p:sldId id="552" r:id="rId85"/>
    <p:sldId id="554" r:id="rId86"/>
    <p:sldId id="555" r:id="rId87"/>
    <p:sldId id="556" r:id="rId88"/>
    <p:sldId id="557" r:id="rId89"/>
    <p:sldId id="558" r:id="rId90"/>
    <p:sldId id="561" r:id="rId91"/>
    <p:sldId id="809" r:id="rId92"/>
  </p:sldIdLst>
  <p:sldSz cx="9144000" cy="6858000" type="screen4x3"/>
  <p:notesSz cx="6858000" cy="9144000"/>
  <p:custDataLst>
    <p:tags r:id="rId95"/>
  </p:custDataLst>
  <p:defaultTextStyle>
    <a:defPPr>
      <a:defRPr lang="zh-CN"/>
    </a:defPPr>
    <a:lvl1pPr marL="0" lvl="0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DA"/>
    <a:srgbClr val="0033CC"/>
    <a:srgbClr val="C0504D"/>
    <a:srgbClr val="33CCFF"/>
    <a:srgbClr val="990099"/>
    <a:srgbClr val="FFFF00"/>
    <a:srgbClr val="00FFCC"/>
    <a:srgbClr val="01C1AF"/>
    <a:srgbClr val="80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47" autoAdjust="0"/>
    <p:restoredTop sz="81884" autoAdjust="0"/>
  </p:normalViewPr>
  <p:slideViewPr>
    <p:cSldViewPr showGuides="1">
      <p:cViewPr>
        <p:scale>
          <a:sx n="149" d="100"/>
          <a:sy n="149" d="100"/>
        </p:scale>
        <p:origin x="5992" y="1760"/>
      </p:cViewPr>
      <p:guideLst>
        <p:guide orient="horz" pos="2159"/>
        <p:guide pos="28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‹#›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86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‹#›</a:t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>
                <a:latin typeface="Times New Roman" panose="02020603050405020304" pitchFamily="18" charset="0"/>
              </a:rPr>
              <a:t>© DB-LAB (2003)</a:t>
            </a:r>
          </a:p>
        </p:txBody>
      </p:sp>
      <p:sp>
        <p:nvSpPr>
          <p:cNvPr id="7680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</a:rPr>
              <a:t>1</a:t>
            </a:fld>
            <a:endParaRPr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7680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71575" y="692150"/>
            <a:ext cx="4516438" cy="3387725"/>
          </a:xfrm>
          <a:solidFill>
            <a:srgbClr val="FFFFFF"/>
          </a:solidFill>
        </p:spPr>
      </p:sp>
      <p:sp>
        <p:nvSpPr>
          <p:cNvPr id="76805" name="Rectangle 3"/>
          <p:cNvSpPr>
            <a:spLocks noGrp="1"/>
          </p:cNvSpPr>
          <p:nvPr>
            <p:ph type="body"/>
          </p:nvPr>
        </p:nvSpPr>
        <p:spPr>
          <a:xfrm>
            <a:off x="914400" y="4311650"/>
            <a:ext cx="5029200" cy="4157663"/>
          </a:xfrm>
        </p:spPr>
        <p:txBody>
          <a:bodyPr wrap="none" lIns="91440" tIns="45720" rIns="91440" bIns="45720" anchor="ctr"/>
          <a:lstStyle/>
          <a:p>
            <a:pPr lvl="0" defTabSz="449580"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31727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82160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68582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0" dirty="0">
              <a:ln>
                <a:noFill/>
              </a:ln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8851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47</a:t>
            </a:fld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850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1367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b="1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华文行楷" panose="020108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0" dirty="0">
              <a:ln>
                <a:noFill/>
              </a:ln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8851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67</a:t>
            </a:fld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84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6248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0" dirty="0">
              <a:ln>
                <a:noFill/>
              </a:ln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8851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2</a:t>
            </a:fld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790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61559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05106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17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26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255069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2711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66707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7722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0" dirty="0">
              <a:ln>
                <a:noFill/>
              </a:ln>
              <a:effectLst/>
              <a:uLnTx/>
              <a:uFillTx/>
              <a:latin typeface="+mj-ea"/>
              <a:ea typeface="+mj-ea"/>
              <a:sym typeface="+mn-ea"/>
            </a:endParaRPr>
          </a:p>
        </p:txBody>
      </p:sp>
      <p:sp>
        <p:nvSpPr>
          <p:cNvPr id="78851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41</a:t>
            </a:fld>
            <a:endParaRPr lang="zh-CN" altLang="en-US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77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>
            <a:lvl1pPr>
              <a:defRPr sz="4000" b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</p:spPr>
        <p:txBody>
          <a:bodyPr/>
          <a:lstStyle>
            <a:lvl1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2pPr>
            <a:lvl3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3pPr>
            <a:lvl4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4pPr>
            <a:lvl5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</p:spPr>
        <p:txBody>
          <a:bodyPr/>
          <a:lstStyle>
            <a:lvl1pPr>
              <a:defRPr sz="4000" b="0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08904"/>
            <a:ext cx="8229600" cy="4863296"/>
          </a:xfrm>
        </p:spPr>
        <p:txBody>
          <a:bodyPr/>
          <a:lstStyle>
            <a:lvl1pPr>
              <a:defRPr sz="2800" b="1"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742950" indent="-285750">
              <a:buSzPct val="60000"/>
              <a:buFont typeface="Wingdings" pitchFamily="2" charset="2"/>
              <a:buChar char="v"/>
              <a:defRPr sz="2400" b="1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2pPr>
            <a:lvl3pPr>
              <a:defRPr sz="2000">
                <a:latin typeface="SimSun" panose="02010600030101010101" pitchFamily="2" charset="-122"/>
                <a:ea typeface="SimSun" panose="02010600030101010101" pitchFamily="2" charset="-122"/>
              </a:defRPr>
            </a:lvl3pPr>
            <a:lvl4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4pPr>
            <a:lvl5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5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F246823-4F17-E241-A370-D64FDD0F05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00392" y="6089197"/>
            <a:ext cx="863587" cy="89943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fld id="{17E66D44-5078-4FC8-AF00-8FF9453B7C99}" type="slidenum">
              <a:rPr lang="zh-CN" altLang="en-US" sz="1200" b="1" smtClean="0">
                <a:solidFill>
                  <a:srgbClr val="00B0F0"/>
                </a:solidFill>
                <a:ea typeface="宋体" panose="02010600030101010101" pitchFamily="2" charset="-122"/>
              </a:rPr>
              <a:t>‹#›</a:t>
            </a:fld>
            <a:r>
              <a:rPr lang="en-US" altLang="zh-CN" sz="1200" b="1" dirty="0">
                <a:solidFill>
                  <a:srgbClr val="00B0F0"/>
                </a:solidFill>
                <a:ea typeface="宋体" panose="02010600030101010101" pitchFamily="2" charset="-122"/>
              </a:rPr>
              <a:t>/86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53D7A5-F3BF-4148-ABB9-5E8FE98FA296}"/>
              </a:ext>
            </a:extLst>
          </p:cNvPr>
          <p:cNvCxnSpPr>
            <a:cxnSpLocks/>
          </p:cNvCxnSpPr>
          <p:nvPr userDrawn="1"/>
        </p:nvCxnSpPr>
        <p:spPr>
          <a:xfrm>
            <a:off x="381000" y="1196752"/>
            <a:ext cx="8229600" cy="0"/>
          </a:xfrm>
          <a:prstGeom prst="line">
            <a:avLst/>
          </a:prstGeom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 descr="C:\Users\Haijun\AppData\Roaming\Tencent\Users\2968516474\QQ\WinTemp\RichOle\O5)[OOM[}$H7(6{A~41GY`Q.png">
            <a:extLst>
              <a:ext uri="{FF2B5EF4-FFF2-40B4-BE49-F238E27FC236}">
                <a16:creationId xmlns:a16="http://schemas.microsoft.com/office/drawing/2014/main" id="{8500C443-7C54-6A45-8BDD-E2E1EAA652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37" y="1"/>
            <a:ext cx="970863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EBF3A31F-F4F9-AB43-8A5C-D5C66F4D1076}"/>
              </a:ext>
            </a:extLst>
          </p:cNvPr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01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dirty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4" r:id="rId2"/>
    <p:sldLayoutId id="2147483655" r:id="rId3"/>
    <p:sldLayoutId id="2147483660" r:id="rId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png"/><Relationship Id="rId4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8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9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7.png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15" Type="http://schemas.openxmlformats.org/officeDocument/2006/relationships/image" Target="../media/image41.png"/><Relationship Id="rId10" Type="http://schemas.openxmlformats.org/officeDocument/2006/relationships/image" Target="../media/image31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1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1292225" y="1433513"/>
            <a:ext cx="6873875" cy="193899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数据结构与算法</a:t>
            </a:r>
            <a:endParaRPr kumimoji="1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第六章</a:t>
            </a: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-2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 </a:t>
            </a:r>
            <a:r>
              <a:rPr kumimoji="1" lang="zh-CN" altLang="en-US" sz="4000" b="1" dirty="0">
                <a:solidFill>
                  <a:srgbClr val="1A9EE9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分治算法与排序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A9EE9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  <a:sym typeface="+mn-ea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AA8C28D8-BB6C-8E48-8907-CB656389EB22}"/>
              </a:ext>
            </a:extLst>
          </p:cNvPr>
          <p:cNvSpPr txBox="1">
            <a:spLocks/>
          </p:cNvSpPr>
          <p:nvPr/>
        </p:nvSpPr>
        <p:spPr>
          <a:xfrm>
            <a:off x="1528762" y="3717032"/>
            <a:ext cx="6400800" cy="1752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裴文杰</a:t>
            </a:r>
            <a:endParaRPr lang="en-US" altLang="zh-C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zh-CN" altLang="en-US" sz="2000" b="1" dirty="0"/>
              <a:t>计算机科学与技术学院 教授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7369722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95C7-D080-4F48-A2B3-941F4CB0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4767"/>
            <a:ext cx="8229600" cy="1039977"/>
          </a:xfrm>
        </p:spPr>
        <p:txBody>
          <a:bodyPr/>
          <a:lstStyle/>
          <a:p>
            <a:pPr lvl="0" eaLnBrk="1" hangingPunct="1">
              <a:lnSpc>
                <a:spcPct val="85000"/>
              </a:lnSpc>
              <a:defRPr/>
            </a:pPr>
            <a:r>
              <a:rPr lang="en-CN" dirty="0"/>
              <a:t>实例问题</a:t>
            </a:r>
            <a:r>
              <a:rPr lang="zh-CN" altLang="en-US" dirty="0">
                <a:sym typeface="+mn-ea"/>
              </a:rPr>
              <a:t>一： 求max与min问题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53046-C695-234C-8940-FF328D2B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问题定义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079D7-04EC-9343-A0CA-59740BF93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43" y="1628800"/>
            <a:ext cx="7504113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 marL="342900" indent="-342900" algn="l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输入：数组</a:t>
            </a:r>
            <a:r>
              <a:rPr kumimoji="1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[1,…,</a:t>
            </a:r>
            <a:r>
              <a:rPr kumimoji="1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输出：</a:t>
            </a:r>
            <a:r>
              <a:rPr kumimoji="1" lang="en-US" altLang="zh-CN" sz="320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kumimoji="1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max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min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通常，直接扫描需要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次比较操作。</a:t>
            </a:r>
            <a:endParaRPr kumimoji="1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uLnTx/>
              <a:uFillTx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有没有更快的算法？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uLnTx/>
              <a:uFillTx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8D2A4-682A-F74F-99EE-5519F2270B5C}"/>
              </a:ext>
            </a:extLst>
          </p:cNvPr>
          <p:cNvSpPr txBox="1"/>
          <p:nvPr/>
        </p:nvSpPr>
        <p:spPr>
          <a:xfrm>
            <a:off x="719065" y="5193471"/>
            <a:ext cx="842493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分治算法？</a:t>
            </a:r>
            <a:endParaRPr kumimoji="1" lang="en-US" altLang="zh-CN" sz="3200" b="1" dirty="0">
              <a:solidFill>
                <a:srgbClr val="C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我们给出仅需</a:t>
            </a:r>
            <a:r>
              <a:rPr kumimoji="1" lang="zh-CN" altLang="en-US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1" lang="zh-CN" altLang="en-US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3200" b="1" i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/2-2</a:t>
            </a:r>
            <a:r>
              <a:rPr kumimoji="1" lang="en-US" altLang="zh-CN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 </a:t>
            </a:r>
            <a:r>
              <a:rPr kumimoji="1" lang="zh-CN" altLang="en-US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次比较操作</a:t>
            </a:r>
            <a:r>
              <a:rPr kumimoji="1" lang="zh-CN" altLang="en-US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的算法。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BA744-2084-6A4F-9657-2BBB9E78D944}"/>
              </a:ext>
            </a:extLst>
          </p:cNvPr>
          <p:cNvSpPr txBox="1"/>
          <p:nvPr/>
        </p:nvSpPr>
        <p:spPr>
          <a:xfrm>
            <a:off x="5724128" y="2420888"/>
            <a:ext cx="2476398" cy="707886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108000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该算法的核心操作：比较大小</a:t>
            </a:r>
            <a:endParaRPr lang="en-US" altLang="zh-CN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50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charRg st="50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18A6-D450-EE4D-B696-55FBFB6B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</a:t>
            </a:r>
            <a:r>
              <a:rPr lang="zh-CN" altLang="en-US" dirty="0">
                <a:sym typeface="+mn-ea"/>
              </a:rPr>
              <a:t>一： 求max与min问题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ECC7-3899-F64E-94FE-EF9036EE0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算法一</a:t>
            </a:r>
          </a:p>
          <a:p>
            <a:pPr lvl="1"/>
            <a:endParaRPr lang="en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0AEAF6-97A1-FE4C-9E6F-151D77186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00" y="1628800"/>
            <a:ext cx="8440738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 marL="342900" indent="-342900" algn="l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基于任务不同将问题划分成两个子问题</a:t>
            </a:r>
            <a:endParaRPr kumimoji="1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1</a:t>
            </a:r>
            <a:r>
              <a:rPr lang="zh-CN" altLang="en-US" sz="2800" b="1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一个子问题求解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max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）另一个子问题求解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min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FD1F8E-DD65-E642-8F27-A5629EB45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3933055"/>
            <a:ext cx="7128792" cy="1800201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  <a:effectLst/>
        </p:spPr>
        <p:txBody>
          <a:bodyPr tIns="144000" bIns="144000">
            <a:flatTx/>
          </a:bodyPr>
          <a:lstStyle>
            <a:lvl1pPr marL="342900" indent="-342900" algn="l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将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+1]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比较， </a:t>
            </a:r>
            <a:r>
              <a:rPr kumimoji="1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=1,2,…,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/2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较小的元素放在前面，较大的元素放在后面，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最小元素出现在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[1,2,…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/2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中，最大元素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/2,…,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76037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98FBB-99BF-B347-9BC5-6FB0EFC2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实例问题一： 求max与min问题</a:t>
            </a:r>
            <a:endParaRPr lang="en-CN" dirty="0"/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606596BA-FE4E-2346-B178-63506F7C785F}"/>
              </a:ext>
            </a:extLst>
          </p:cNvPr>
          <p:cNvSpPr/>
          <p:nvPr/>
        </p:nvSpPr>
        <p:spPr>
          <a:xfrm>
            <a:off x="2490398" y="2096169"/>
            <a:ext cx="3816424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6,10,32,8,19,20,2,14</a:t>
            </a:r>
            <a:endParaRPr lang="zh-CN" altLang="en-US" dirty="0"/>
          </a:p>
        </p:txBody>
      </p:sp>
      <p:sp>
        <p:nvSpPr>
          <p:cNvPr id="5" name="矩形 9">
            <a:extLst>
              <a:ext uri="{FF2B5EF4-FFF2-40B4-BE49-F238E27FC236}">
                <a16:creationId xmlns:a16="http://schemas.microsoft.com/office/drawing/2014/main" id="{323867E2-645C-B94B-BD1E-97AB0FBA1FDF}"/>
              </a:ext>
            </a:extLst>
          </p:cNvPr>
          <p:cNvSpPr/>
          <p:nvPr/>
        </p:nvSpPr>
        <p:spPr>
          <a:xfrm>
            <a:off x="2490398" y="3616272"/>
            <a:ext cx="3816424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6,2,20,8,19,32,10,14</a:t>
            </a:r>
            <a:endParaRPr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A18E1679-9C76-9243-8840-6434EB7441C3}"/>
              </a:ext>
            </a:extLst>
          </p:cNvPr>
          <p:cNvSpPr txBox="1"/>
          <p:nvPr/>
        </p:nvSpPr>
        <p:spPr>
          <a:xfrm>
            <a:off x="4506732" y="2941201"/>
            <a:ext cx="1206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比较，交换</a:t>
            </a:r>
          </a:p>
        </p:txBody>
      </p:sp>
      <p:cxnSp>
        <p:nvCxnSpPr>
          <p:cNvPr id="7" name="直接连接符 20">
            <a:extLst>
              <a:ext uri="{FF2B5EF4-FFF2-40B4-BE49-F238E27FC236}">
                <a16:creationId xmlns:a16="http://schemas.microsoft.com/office/drawing/2014/main" id="{92D046DB-2ACC-8848-B3EB-2C59022AAA5D}"/>
              </a:ext>
            </a:extLst>
          </p:cNvPr>
          <p:cNvCxnSpPr>
            <a:cxnSpLocks/>
          </p:cNvCxnSpPr>
          <p:nvPr/>
        </p:nvCxnSpPr>
        <p:spPr>
          <a:xfrm>
            <a:off x="3203848" y="1375667"/>
            <a:ext cx="0" cy="72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2">
            <a:extLst>
              <a:ext uri="{FF2B5EF4-FFF2-40B4-BE49-F238E27FC236}">
                <a16:creationId xmlns:a16="http://schemas.microsoft.com/office/drawing/2014/main" id="{34B258CB-73B1-A943-8D3A-4DD17EB0D112}"/>
              </a:ext>
            </a:extLst>
          </p:cNvPr>
          <p:cNvCxnSpPr/>
          <p:nvPr/>
        </p:nvCxnSpPr>
        <p:spPr>
          <a:xfrm>
            <a:off x="5508104" y="1375667"/>
            <a:ext cx="0" cy="72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4">
            <a:extLst>
              <a:ext uri="{FF2B5EF4-FFF2-40B4-BE49-F238E27FC236}">
                <a16:creationId xmlns:a16="http://schemas.microsoft.com/office/drawing/2014/main" id="{611C9373-1D10-2841-817F-BFA20711FD1F}"/>
              </a:ext>
            </a:extLst>
          </p:cNvPr>
          <p:cNvCxnSpPr>
            <a:cxnSpLocks/>
          </p:cNvCxnSpPr>
          <p:nvPr/>
        </p:nvCxnSpPr>
        <p:spPr>
          <a:xfrm>
            <a:off x="3203848" y="1375667"/>
            <a:ext cx="2304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6">
            <a:extLst>
              <a:ext uri="{FF2B5EF4-FFF2-40B4-BE49-F238E27FC236}">
                <a16:creationId xmlns:a16="http://schemas.microsoft.com/office/drawing/2014/main" id="{9525FE86-753E-E743-BDBD-E23A69CF429E}"/>
              </a:ext>
            </a:extLst>
          </p:cNvPr>
          <p:cNvCxnSpPr>
            <a:cxnSpLocks/>
          </p:cNvCxnSpPr>
          <p:nvPr/>
        </p:nvCxnSpPr>
        <p:spPr>
          <a:xfrm>
            <a:off x="3563888" y="1532830"/>
            <a:ext cx="0" cy="563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8">
            <a:extLst>
              <a:ext uri="{FF2B5EF4-FFF2-40B4-BE49-F238E27FC236}">
                <a16:creationId xmlns:a16="http://schemas.microsoft.com/office/drawing/2014/main" id="{D56B8CF4-83D8-5F4A-A23B-D7E1AC473DD0}"/>
              </a:ext>
            </a:extLst>
          </p:cNvPr>
          <p:cNvCxnSpPr/>
          <p:nvPr/>
        </p:nvCxnSpPr>
        <p:spPr>
          <a:xfrm>
            <a:off x="5148064" y="1532830"/>
            <a:ext cx="0" cy="563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0">
            <a:extLst>
              <a:ext uri="{FF2B5EF4-FFF2-40B4-BE49-F238E27FC236}">
                <a16:creationId xmlns:a16="http://schemas.microsoft.com/office/drawing/2014/main" id="{B19040FB-35FD-2246-A028-47C3DEAF929A}"/>
              </a:ext>
            </a:extLst>
          </p:cNvPr>
          <p:cNvCxnSpPr>
            <a:cxnSpLocks/>
          </p:cNvCxnSpPr>
          <p:nvPr/>
        </p:nvCxnSpPr>
        <p:spPr>
          <a:xfrm>
            <a:off x="3563888" y="1532830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63488">
            <a:extLst>
              <a:ext uri="{FF2B5EF4-FFF2-40B4-BE49-F238E27FC236}">
                <a16:creationId xmlns:a16="http://schemas.microsoft.com/office/drawing/2014/main" id="{FAB8AF9E-DFB1-9A4A-A74E-032C2B87F7AD}"/>
              </a:ext>
            </a:extLst>
          </p:cNvPr>
          <p:cNvCxnSpPr/>
          <p:nvPr/>
        </p:nvCxnSpPr>
        <p:spPr>
          <a:xfrm>
            <a:off x="3923928" y="173612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63491">
            <a:extLst>
              <a:ext uri="{FF2B5EF4-FFF2-40B4-BE49-F238E27FC236}">
                <a16:creationId xmlns:a16="http://schemas.microsoft.com/office/drawing/2014/main" id="{884F58B4-7BD3-C745-AE7A-4D71AE4C1C76}"/>
              </a:ext>
            </a:extLst>
          </p:cNvPr>
          <p:cNvCxnSpPr/>
          <p:nvPr/>
        </p:nvCxnSpPr>
        <p:spPr>
          <a:xfrm>
            <a:off x="4860032" y="1736129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63496">
            <a:extLst>
              <a:ext uri="{FF2B5EF4-FFF2-40B4-BE49-F238E27FC236}">
                <a16:creationId xmlns:a16="http://schemas.microsoft.com/office/drawing/2014/main" id="{F10E65CA-0073-CA40-8821-41F7BCDE1C3F}"/>
              </a:ext>
            </a:extLst>
          </p:cNvPr>
          <p:cNvCxnSpPr>
            <a:cxnSpLocks/>
          </p:cNvCxnSpPr>
          <p:nvPr/>
        </p:nvCxnSpPr>
        <p:spPr>
          <a:xfrm>
            <a:off x="3923928" y="1736129"/>
            <a:ext cx="936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45">
            <a:extLst>
              <a:ext uri="{FF2B5EF4-FFF2-40B4-BE49-F238E27FC236}">
                <a16:creationId xmlns:a16="http://schemas.microsoft.com/office/drawing/2014/main" id="{308E5506-EF3F-084D-8BD1-53F5671123D8}"/>
              </a:ext>
            </a:extLst>
          </p:cNvPr>
          <p:cNvSpPr/>
          <p:nvPr/>
        </p:nvSpPr>
        <p:spPr>
          <a:xfrm>
            <a:off x="2036626" y="4882117"/>
            <a:ext cx="1743286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6,2,20,8</a:t>
            </a:r>
            <a:endParaRPr lang="zh-CN" altLang="en-US" dirty="0"/>
          </a:p>
        </p:txBody>
      </p:sp>
      <p:sp>
        <p:nvSpPr>
          <p:cNvPr id="17" name="矩形 46">
            <a:extLst>
              <a:ext uri="{FF2B5EF4-FFF2-40B4-BE49-F238E27FC236}">
                <a16:creationId xmlns:a16="http://schemas.microsoft.com/office/drawing/2014/main" id="{22B61804-38BD-FE47-8397-2E9BF5FFA983}"/>
              </a:ext>
            </a:extLst>
          </p:cNvPr>
          <p:cNvSpPr/>
          <p:nvPr/>
        </p:nvSpPr>
        <p:spPr>
          <a:xfrm>
            <a:off x="5083695" y="4877608"/>
            <a:ext cx="1872209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19,32,10,14</a:t>
            </a:r>
            <a:endParaRPr lang="zh-CN" altLang="en-US" dirty="0"/>
          </a:p>
        </p:txBody>
      </p:sp>
      <p:sp>
        <p:nvSpPr>
          <p:cNvPr id="18" name="箭头: 下 63497">
            <a:extLst>
              <a:ext uri="{FF2B5EF4-FFF2-40B4-BE49-F238E27FC236}">
                <a16:creationId xmlns:a16="http://schemas.microsoft.com/office/drawing/2014/main" id="{12360180-A836-3548-9FB9-DBC7E9F0180D}"/>
              </a:ext>
            </a:extLst>
          </p:cNvPr>
          <p:cNvSpPr/>
          <p:nvPr/>
        </p:nvSpPr>
        <p:spPr>
          <a:xfrm>
            <a:off x="2771800" y="5382086"/>
            <a:ext cx="216024" cy="602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49">
            <a:extLst>
              <a:ext uri="{FF2B5EF4-FFF2-40B4-BE49-F238E27FC236}">
                <a16:creationId xmlns:a16="http://schemas.microsoft.com/office/drawing/2014/main" id="{99E30125-015E-B24F-8935-A00FC99F764F}"/>
              </a:ext>
            </a:extLst>
          </p:cNvPr>
          <p:cNvSpPr/>
          <p:nvPr/>
        </p:nvSpPr>
        <p:spPr>
          <a:xfrm>
            <a:off x="2022182" y="5992742"/>
            <a:ext cx="1743286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20" name="直接箭头连接符 63501">
            <a:extLst>
              <a:ext uri="{FF2B5EF4-FFF2-40B4-BE49-F238E27FC236}">
                <a16:creationId xmlns:a16="http://schemas.microsoft.com/office/drawing/2014/main" id="{38834089-3B1F-CF4A-AB10-B2B046B44B91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398610" y="2600647"/>
            <a:ext cx="0" cy="101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63503">
            <a:extLst>
              <a:ext uri="{FF2B5EF4-FFF2-40B4-BE49-F238E27FC236}">
                <a16:creationId xmlns:a16="http://schemas.microsoft.com/office/drawing/2014/main" id="{4F917031-182B-F34E-B301-361F3E27E072}"/>
              </a:ext>
            </a:extLst>
          </p:cNvPr>
          <p:cNvCxnSpPr/>
          <p:nvPr/>
        </p:nvCxnSpPr>
        <p:spPr>
          <a:xfrm flipH="1">
            <a:off x="2952342" y="4128891"/>
            <a:ext cx="1490341" cy="761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63505">
            <a:extLst>
              <a:ext uri="{FF2B5EF4-FFF2-40B4-BE49-F238E27FC236}">
                <a16:creationId xmlns:a16="http://schemas.microsoft.com/office/drawing/2014/main" id="{A11EAEA5-8884-FD47-9D9C-751785737798}"/>
              </a:ext>
            </a:extLst>
          </p:cNvPr>
          <p:cNvCxnSpPr>
            <a:endCxn id="17" idx="0"/>
          </p:cNvCxnSpPr>
          <p:nvPr/>
        </p:nvCxnSpPr>
        <p:spPr>
          <a:xfrm>
            <a:off x="4506732" y="4170174"/>
            <a:ext cx="1513068" cy="707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63506">
            <a:extLst>
              <a:ext uri="{FF2B5EF4-FFF2-40B4-BE49-F238E27FC236}">
                <a16:creationId xmlns:a16="http://schemas.microsoft.com/office/drawing/2014/main" id="{B628BD4D-C3ED-9147-B4FC-6F14A86749BE}"/>
              </a:ext>
            </a:extLst>
          </p:cNvPr>
          <p:cNvSpPr txBox="1"/>
          <p:nvPr/>
        </p:nvSpPr>
        <p:spPr>
          <a:xfrm>
            <a:off x="3104538" y="5469403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找最小值</a:t>
            </a:r>
          </a:p>
        </p:txBody>
      </p:sp>
      <p:sp>
        <p:nvSpPr>
          <p:cNvPr id="24" name="箭头: 下 58">
            <a:extLst>
              <a:ext uri="{FF2B5EF4-FFF2-40B4-BE49-F238E27FC236}">
                <a16:creationId xmlns:a16="http://schemas.microsoft.com/office/drawing/2014/main" id="{05AA9D9F-F249-7F45-B827-687A4E04E55E}"/>
              </a:ext>
            </a:extLst>
          </p:cNvPr>
          <p:cNvSpPr/>
          <p:nvPr/>
        </p:nvSpPr>
        <p:spPr>
          <a:xfrm>
            <a:off x="5847394" y="5410210"/>
            <a:ext cx="216024" cy="602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59">
            <a:extLst>
              <a:ext uri="{FF2B5EF4-FFF2-40B4-BE49-F238E27FC236}">
                <a16:creationId xmlns:a16="http://schemas.microsoft.com/office/drawing/2014/main" id="{97D75F18-942E-5643-8DF5-A96AFD597EFC}"/>
              </a:ext>
            </a:extLst>
          </p:cNvPr>
          <p:cNvSpPr/>
          <p:nvPr/>
        </p:nvSpPr>
        <p:spPr>
          <a:xfrm>
            <a:off x="5083695" y="6020866"/>
            <a:ext cx="1743286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26" name="文本框 60">
            <a:extLst>
              <a:ext uri="{FF2B5EF4-FFF2-40B4-BE49-F238E27FC236}">
                <a16:creationId xmlns:a16="http://schemas.microsoft.com/office/drawing/2014/main" id="{E4502939-EBBB-314F-A65F-825F1DB2DD46}"/>
              </a:ext>
            </a:extLst>
          </p:cNvPr>
          <p:cNvSpPr txBox="1"/>
          <p:nvPr/>
        </p:nvSpPr>
        <p:spPr>
          <a:xfrm>
            <a:off x="6099203" y="5532607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找最大值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846E87-9004-F04A-8BA8-B145552043BC}"/>
              </a:ext>
            </a:extLst>
          </p:cNvPr>
          <p:cNvSpPr/>
          <p:nvPr/>
        </p:nvSpPr>
        <p:spPr>
          <a:xfrm>
            <a:off x="375792" y="1454484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N" sz="2800" dirty="0"/>
              <a:t>算法一</a:t>
            </a:r>
          </a:p>
        </p:txBody>
      </p:sp>
      <p:cxnSp>
        <p:nvCxnSpPr>
          <p:cNvPr id="37" name="直接连接符 63496">
            <a:extLst>
              <a:ext uri="{FF2B5EF4-FFF2-40B4-BE49-F238E27FC236}">
                <a16:creationId xmlns:a16="http://schemas.microsoft.com/office/drawing/2014/main" id="{B732AD50-5351-6C46-9759-0E476133C9F1}"/>
              </a:ext>
            </a:extLst>
          </p:cNvPr>
          <p:cNvCxnSpPr>
            <a:cxnSpLocks/>
          </p:cNvCxnSpPr>
          <p:nvPr/>
        </p:nvCxnSpPr>
        <p:spPr>
          <a:xfrm>
            <a:off x="4184658" y="1844824"/>
            <a:ext cx="3873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63488">
            <a:extLst>
              <a:ext uri="{FF2B5EF4-FFF2-40B4-BE49-F238E27FC236}">
                <a16:creationId xmlns:a16="http://schemas.microsoft.com/office/drawing/2014/main" id="{5E6A1114-1959-BF45-8802-91288DCD4307}"/>
              </a:ext>
            </a:extLst>
          </p:cNvPr>
          <p:cNvCxnSpPr>
            <a:cxnSpLocks/>
          </p:cNvCxnSpPr>
          <p:nvPr/>
        </p:nvCxnSpPr>
        <p:spPr>
          <a:xfrm flipH="1">
            <a:off x="4572000" y="1844824"/>
            <a:ext cx="218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63488">
            <a:extLst>
              <a:ext uri="{FF2B5EF4-FFF2-40B4-BE49-F238E27FC236}">
                <a16:creationId xmlns:a16="http://schemas.microsoft.com/office/drawing/2014/main" id="{674C6F41-4E8B-564B-8B45-03DD3CAD94EB}"/>
              </a:ext>
            </a:extLst>
          </p:cNvPr>
          <p:cNvCxnSpPr>
            <a:cxnSpLocks/>
          </p:cNvCxnSpPr>
          <p:nvPr/>
        </p:nvCxnSpPr>
        <p:spPr>
          <a:xfrm>
            <a:off x="4191941" y="184482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28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98FBB-99BF-B347-9BC5-6FB0EFC2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实例问题一： 求max与min问题</a:t>
            </a:r>
            <a:endParaRPr lang="en-CN" dirty="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DFCD3D79-E164-C845-B832-E914CFA30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412776"/>
            <a:ext cx="8713788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 marL="342900" indent="-342900" algn="l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Max-min(A)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Input:  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数组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[1,…,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]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Output: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数组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[1,…,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]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中的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max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和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min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 1. For 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1  To 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/2  Do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  2.        IF 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] &gt;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-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+1] THEN   swap(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],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-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+1]);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  3. max 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]; min 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[1];</a:t>
            </a:r>
          </a:p>
          <a:p>
            <a:pPr lvl="0">
              <a:lnSpc>
                <a:spcPct val="80000"/>
              </a:lnSpc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  4. For  </a:t>
            </a:r>
            <a:r>
              <a:rPr lang="en-US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i</a:t>
            </a: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  <a:sym typeface="Symbol" panose="05050102010706020507" pitchFamily="18" charset="2"/>
              </a:rPr>
              <a:t>2  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To   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/2  Do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  5.         IF 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] &lt; min THEN min 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];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  6.         IF 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-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+1] &gt; max  THEN max 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[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n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-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+1];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  <a:sym typeface="Symbol" panose="05050102010706020507" pitchFamily="18" charset="2"/>
              </a:rPr>
              <a:t>  7.  print max, min;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A8565720-CEA7-424B-A88B-576A73297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517232"/>
            <a:ext cx="3057248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算法复杂度：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3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/2-2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次比较操作</a:t>
            </a:r>
          </a:p>
        </p:txBody>
      </p:sp>
    </p:spTree>
    <p:extLst>
      <p:ext uri="{BB962C8B-B14F-4D97-AF65-F5344CB8AC3E}">
        <p14:creationId xmlns:p14="http://schemas.microsoft.com/office/powerpoint/2010/main" val="3921376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18A6-D450-EE4D-B696-55FBFB6B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</a:t>
            </a:r>
            <a:r>
              <a:rPr lang="zh-CN" altLang="en-US" dirty="0">
                <a:sym typeface="+mn-ea"/>
              </a:rPr>
              <a:t>一： 求max与min问题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ECC7-3899-F64E-94FE-EF9036EE0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算法二</a:t>
            </a:r>
          </a:p>
          <a:p>
            <a:pPr lvl="1"/>
            <a:endParaRPr lang="en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0AEAF6-97A1-FE4C-9E6F-151D77186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00" y="1628800"/>
            <a:ext cx="8440738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 marL="342900" indent="-342900" algn="l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CN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Divide:</a:t>
            </a:r>
            <a:r>
              <a:rPr lang="zh-CN" altLang="en-US" b="1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将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n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个元素的序列分解为</a:t>
            </a:r>
            <a:r>
              <a:rPr kumimoji="1" lang="zh-CN" altLang="en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各具有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n/2</a:t>
            </a:r>
            <a:r>
              <a:rPr lang="zh-CN" altLang="en-US" b="1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个元          </a:t>
            </a:r>
            <a:r>
              <a:rPr lang="en-US" altLang="zh-CN" b="1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CN" altLang="en-US" b="1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素的两个子序列</a:t>
            </a:r>
            <a:endParaRPr lang="en-US" altLang="zh-CN" b="1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en-US" altLang="zh-CN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Conquer:</a:t>
            </a:r>
            <a:r>
              <a:rPr lang="zh-CN" altLang="en-US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b="1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递归地选出两个子序列的</a:t>
            </a:r>
            <a:r>
              <a:rPr lang="en-US" altLang="zh-CN" b="1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max</a:t>
            </a:r>
            <a:r>
              <a:rPr lang="zh-CN" altLang="en-US" b="1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b="1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min</a:t>
            </a:r>
            <a:r>
              <a:rPr lang="zh-CN" altLang="en-US" b="1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元素</a:t>
            </a:r>
            <a:endParaRPr lang="en-US" altLang="zh-CN" b="1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0">
              <a:lnSpc>
                <a:spcPct val="80000"/>
              </a:lnSpc>
              <a:buNone/>
              <a:defRPr/>
            </a:pPr>
            <a:r>
              <a:rPr lang="zh-CN" altLang="en-US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Combine:</a:t>
            </a:r>
            <a:r>
              <a:rPr lang="zh-CN" altLang="en-US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合并两个子序列的答案</a:t>
            </a:r>
            <a:endParaRPr lang="en-US" altLang="zh-CN" b="1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0B32A774-C632-8848-83C0-94965158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23416"/>
            <a:ext cx="5616624" cy="309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1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0A8C0-BE62-9F4F-91DB-9A59C26D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</a:t>
            </a:r>
            <a:r>
              <a:rPr lang="zh-CN" altLang="en-US" dirty="0">
                <a:sym typeface="+mn-ea"/>
              </a:rPr>
              <a:t>一： 求max与min问题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98C09-A8DE-C44B-85FB-3404B0AAE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算法二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2C211-3003-0F4E-8BBA-4F54CC895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1152128"/>
            <a:ext cx="7056784" cy="56612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flatTx/>
          </a:bodyPr>
          <a:lstStyle>
            <a:lvl1pPr marL="342900" indent="-342900" algn="l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</a:rPr>
              <a:t>Max-min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</a:rPr>
              <a:t>Input:   </a:t>
            </a:r>
            <a:r>
              <a:rPr kumimoji="1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数组</a:t>
            </a:r>
            <a:r>
              <a:rPr kumimoji="1" lang="en-US" altLang="zh-CN" sz="220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</a:rPr>
              <a:t>[1,…,</a:t>
            </a:r>
            <a:r>
              <a:rPr kumimoji="1" lang="en-US" altLang="zh-CN" sz="220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</a:rPr>
              <a:t>]</a:t>
            </a:r>
          </a:p>
          <a:p>
            <a:pPr lvl="0">
              <a:lnSpc>
                <a:spcPct val="80000"/>
              </a:lnSpc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</a:rPr>
              <a:t>Output:  </a:t>
            </a:r>
            <a:r>
              <a:rPr lang="en-US" altLang="zh-CN" sz="2200" dirty="0">
                <a:solidFill>
                  <a:srgbClr val="FF0000"/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(x, y) , </a:t>
            </a:r>
            <a:r>
              <a:rPr lang="en-US" altLang="zh-CN" sz="2200" i="1" dirty="0">
                <a:solidFill>
                  <a:srgbClr val="FF0000"/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中的最小元素和最大元素</a:t>
            </a:r>
            <a:endParaRPr lang="en-US" altLang="zh-CN" sz="2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</a:rPr>
              <a:t>  1. Max-min(1,</a:t>
            </a:r>
            <a:r>
              <a:rPr kumimoji="1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</a:rPr>
              <a:t>n)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80000"/>
              </a:lnSpc>
              <a:buNone/>
              <a:defRPr/>
            </a:pPr>
            <a:r>
              <a:rPr lang="zh-CN" altLang="en-US" sz="22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过程</a:t>
            </a:r>
            <a:r>
              <a:rPr lang="en-US" altLang="zh-CN" sz="2200" dirty="0">
                <a:solidFill>
                  <a:srgbClr val="FF0000"/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: Max-min(low,</a:t>
            </a:r>
            <a:r>
              <a:rPr lang="zh-CN" altLang="en-US" sz="2200" dirty="0">
                <a:solidFill>
                  <a:srgbClr val="FF0000"/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high)</a:t>
            </a:r>
            <a:endParaRPr kumimoji="1" lang="en-US" altLang="zh-CN" sz="2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</a:rPr>
              <a:t>  1. IF high-low = 1 </a:t>
            </a:r>
            <a:endParaRPr kumimoji="1" lang="en-US" altLang="zh-CN" sz="22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uLnTx/>
              <a:uFillTx/>
              <a:ea typeface="华文行楷" panose="020108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>
              <a:lnSpc>
                <a:spcPct val="80000"/>
              </a:lnSpc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2.        IF  </a:t>
            </a:r>
            <a:r>
              <a:rPr kumimoji="1" lang="en-US" altLang="zh-CN" sz="220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1" lang="en-US" altLang="zh-CN" sz="220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&lt; </a:t>
            </a:r>
            <a:r>
              <a:rPr kumimoji="1" lang="en-US" altLang="zh-CN" sz="220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kumimoji="1" lang="en-US" altLang="zh-CN" sz="220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THEN  return (</a:t>
            </a:r>
            <a:r>
              <a:rPr lang="en-US" altLang="zh-CN" sz="2200" i="1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[low],</a:t>
            </a:r>
            <a:r>
              <a:rPr lang="en-US" altLang="zh-CN" sz="2200" i="1" dirty="0">
                <a:solidFill>
                  <a:srgbClr val="FF0000"/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[high])</a:t>
            </a:r>
          </a:p>
          <a:p>
            <a:pPr lvl="0">
              <a:lnSpc>
                <a:spcPct val="80000"/>
              </a:lnSpc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3. 	 </a:t>
            </a: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ELSE return (</a:t>
            </a:r>
            <a:r>
              <a:rPr lang="en-US" altLang="zh-CN" sz="2200" i="1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[high],</a:t>
            </a:r>
            <a:r>
              <a:rPr lang="en-US" altLang="zh-CN" sz="2200" i="1" dirty="0">
                <a:solidFill>
                  <a:srgbClr val="FF0000"/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i="1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[low])</a:t>
            </a:r>
            <a:endParaRPr kumimoji="1" lang="en-US" altLang="zh-CN" sz="22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uLnTx/>
              <a:uFillTx/>
              <a:ea typeface="华文行楷" panose="020108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4. ELSE</a:t>
            </a:r>
          </a:p>
          <a:p>
            <a:pPr lvl="0">
              <a:lnSpc>
                <a:spcPct val="80000"/>
              </a:lnSpc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5.         </a:t>
            </a: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mid  (</a:t>
            </a:r>
            <a:r>
              <a:rPr lang="en-US" altLang="zh-CN" sz="2200" dirty="0" err="1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low+high</a:t>
            </a: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)/2</a:t>
            </a:r>
            <a:endParaRPr kumimoji="1" lang="en-US" altLang="zh-CN" sz="22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uLnTx/>
              <a:uFillTx/>
              <a:ea typeface="华文行楷" panose="020108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>
              <a:lnSpc>
                <a:spcPct val="80000"/>
              </a:lnSpc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6.         (x1,y1)</a:t>
            </a: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Max-min(</a:t>
            </a:r>
            <a:r>
              <a:rPr lang="en-US" altLang="zh-CN" sz="2200" dirty="0" err="1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low,mid</a:t>
            </a: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200" dirty="0">
              <a:solidFill>
                <a:schemeClr val="accent2"/>
              </a:solidFill>
              <a:ea typeface="华文行楷" panose="0201080004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7.  </a:t>
            </a: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	  (x2,y2)  </a:t>
            </a: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</a:rPr>
              <a:t>Max-min(mid+1,high)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8.         x  min{x1,x2}</a:t>
            </a:r>
          </a:p>
          <a:p>
            <a:pPr lvl="0">
              <a:lnSpc>
                <a:spcPct val="80000"/>
              </a:lnSpc>
              <a:buNone/>
              <a:defRPr/>
            </a:pPr>
            <a:r>
              <a:rPr lang="en-US" altLang="zh-CN" sz="2200" dirty="0">
                <a:solidFill>
                  <a:schemeClr val="accent2"/>
                </a:solidFill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9.         y  max{y1,y2}</a:t>
            </a:r>
          </a:p>
          <a:p>
            <a:pPr lvl="0">
              <a:lnSpc>
                <a:spcPct val="80000"/>
              </a:lnSpc>
              <a:buNone/>
              <a:defRPr/>
            </a:pP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10.         return (</a:t>
            </a:r>
            <a:r>
              <a:rPr kumimoji="1" lang="en-US" altLang="zh-CN" sz="220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x,y</a:t>
            </a:r>
            <a:r>
              <a:rPr kumimoji="1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uLnTx/>
                <a:uFillTx/>
                <a:ea typeface="华文行楷" panose="020108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kumimoji="1" lang="en-US" altLang="zh-CN" sz="2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0345C-0C71-B94E-A0B5-2EA3968215BA}"/>
              </a:ext>
            </a:extLst>
          </p:cNvPr>
          <p:cNvSpPr txBox="1"/>
          <p:nvPr/>
        </p:nvSpPr>
        <p:spPr>
          <a:xfrm>
            <a:off x="6653016" y="4293096"/>
            <a:ext cx="202344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108000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标准递归伪代码</a:t>
            </a:r>
            <a:endParaRPr lang="en-US" altLang="zh-CN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4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0A8C0-BE62-9F4F-91DB-9A59C26D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</a:t>
            </a:r>
            <a:r>
              <a:rPr lang="zh-CN" altLang="en-US" dirty="0">
                <a:sym typeface="+mn-ea"/>
              </a:rPr>
              <a:t>一： 求max与min问题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98C09-A8DE-C44B-85FB-3404B0AAE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算法二</a:t>
            </a:r>
          </a:p>
          <a:p>
            <a:pPr lvl="1"/>
            <a:r>
              <a:rPr lang="en-CN" dirty="0"/>
              <a:t>算法复杂度</a:t>
            </a:r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315E0076-13FA-174A-A792-C34F914B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360637"/>
            <a:ext cx="6637020" cy="3876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D6163-48C5-5548-818A-E306ADC7D44C}"/>
              </a:ext>
            </a:extLst>
          </p:cNvPr>
          <p:cNvSpPr txBox="1"/>
          <p:nvPr/>
        </p:nvSpPr>
        <p:spPr>
          <a:xfrm>
            <a:off x="3491880" y="5318263"/>
            <a:ext cx="33855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DD54B-6E3F-F941-A9D1-15128985BC13}"/>
              </a:ext>
            </a:extLst>
          </p:cNvPr>
          <p:cNvSpPr txBox="1"/>
          <p:nvPr/>
        </p:nvSpPr>
        <p:spPr>
          <a:xfrm>
            <a:off x="3131840" y="5710535"/>
            <a:ext cx="33855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E1891-3EFE-B741-A5C1-F10D41B0805A}"/>
              </a:ext>
            </a:extLst>
          </p:cNvPr>
          <p:cNvSpPr txBox="1"/>
          <p:nvPr/>
        </p:nvSpPr>
        <p:spPr>
          <a:xfrm>
            <a:off x="6084168" y="5376664"/>
            <a:ext cx="195650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Master</a:t>
            </a:r>
            <a:r>
              <a:rPr lang="zh-CN" altLang="en-US" sz="1800" dirty="0">
                <a:solidFill>
                  <a:srgbClr val="FF0000"/>
                </a:solidFill>
              </a:rPr>
              <a:t>定理？</a:t>
            </a:r>
            <a:r>
              <a:rPr kumimoji="1" lang="en-US" altLang="zh-CN" sz="1800" b="1" i="1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kumimoji="1" lang="en-US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</a:t>
            </a:r>
            <a:r>
              <a:rPr kumimoji="1" lang="en-US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(n)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161C6-7EB7-944C-A723-FCAEC32DD9EE}"/>
              </a:ext>
            </a:extLst>
          </p:cNvPr>
          <p:cNvSpPr txBox="1"/>
          <p:nvPr/>
        </p:nvSpPr>
        <p:spPr>
          <a:xfrm>
            <a:off x="3513365" y="4856598"/>
            <a:ext cx="33855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7341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503555" y="203200"/>
            <a:ext cx="8168640" cy="61455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4" name="TextBox 3"/>
          <p:cNvSpPr txBox="1"/>
          <p:nvPr/>
        </p:nvSpPr>
        <p:spPr>
          <a:xfrm>
            <a:off x="3131840" y="1844824"/>
            <a:ext cx="4244975" cy="153813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华文隶书" panose="02010800040101010101" charset="-122"/>
                <a:ea typeface="华文隶书" panose="02010800040101010101" charset="-122"/>
                <a:sym typeface="+mn-ea"/>
              </a:rPr>
              <a:t>实例问题二</a:t>
            </a:r>
            <a:endParaRPr lang="en-US" altLang="zh-CN" sz="4400" b="1" dirty="0">
              <a:solidFill>
                <a:srgbClr val="0070C0"/>
              </a:solidFill>
              <a:latin typeface="华文隶书" panose="02010800040101010101" charset="-122"/>
              <a:ea typeface="华文隶书" panose="02010800040101010101" charset="-122"/>
              <a:sym typeface="+mn-ea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6600" b="1" dirty="0">
                <a:solidFill>
                  <a:srgbClr val="663300"/>
                </a:solidFill>
                <a:latin typeface="华文隶书" panose="02010800040101010101" charset="-122"/>
                <a:ea typeface="华文隶书" panose="02010800040101010101" charset="-122"/>
                <a:sym typeface="+mn-ea"/>
              </a:rPr>
              <a:t>大数乘法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95C7-D080-4F48-A2B3-941F4CB0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4767"/>
            <a:ext cx="8229600" cy="1039977"/>
          </a:xfrm>
        </p:spPr>
        <p:txBody>
          <a:bodyPr/>
          <a:lstStyle/>
          <a:p>
            <a:pPr lvl="0" eaLnBrk="1" hangingPunct="1">
              <a:lnSpc>
                <a:spcPct val="85000"/>
              </a:lnSpc>
              <a:defRPr/>
            </a:pPr>
            <a:r>
              <a:rPr lang="en-CN" dirty="0"/>
              <a:t>实例问题</a:t>
            </a:r>
            <a:r>
              <a:rPr lang="zh-CN" altLang="en-US" dirty="0">
                <a:sym typeface="+mn-ea"/>
              </a:rPr>
              <a:t>二： 大数乘法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53046-C695-234C-8940-FF328D2B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问题定义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079D7-04EC-9343-A0CA-59740BF93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43" y="1628800"/>
            <a:ext cx="7504113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 marL="342900" indent="-342900" algn="l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  <a:p>
            <a:pPr lvl="1">
              <a:lnSpc>
                <a:spcPct val="80000"/>
              </a:lnSpc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输入：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 </a:t>
            </a:r>
            <a:r>
              <a:rPr lang="en-US" altLang="zh-CN" sz="3200" b="1" dirty="0">
                <a:solidFill>
                  <a:schemeClr val="tx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200" b="1" dirty="0">
                <a:solidFill>
                  <a:schemeClr val="tx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位二进制整数</a:t>
            </a:r>
            <a:r>
              <a:rPr lang="en-US" altLang="zh-CN" sz="3200" b="1" dirty="0">
                <a:solidFill>
                  <a:schemeClr val="tx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200" b="1" dirty="0">
                <a:solidFill>
                  <a:schemeClr val="tx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dirty="0">
                <a:solidFill>
                  <a:schemeClr val="tx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输出：</a:t>
            </a:r>
            <a:r>
              <a:rPr lang="en-US" altLang="zh-CN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3200" b="1" dirty="0">
                <a:solidFill>
                  <a:schemeClr val="tx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3200" b="1" dirty="0">
                <a:solidFill>
                  <a:schemeClr val="tx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3200" b="1" dirty="0">
                <a:solidFill>
                  <a:schemeClr val="tx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3200" b="1" dirty="0">
                <a:solidFill>
                  <a:schemeClr val="tx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的乘积</a:t>
            </a:r>
            <a:endParaRPr lang="en-US" altLang="zh-CN" sz="3200" b="1" dirty="0">
              <a:solidFill>
                <a:schemeClr val="tx2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8D2A4-682A-F74F-99EE-5519F2270B5C}"/>
              </a:ext>
            </a:extLst>
          </p:cNvPr>
          <p:cNvSpPr txBox="1"/>
          <p:nvPr/>
        </p:nvSpPr>
        <p:spPr>
          <a:xfrm>
            <a:off x="971600" y="4149080"/>
            <a:ext cx="842493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直接相乘很耗时。</a:t>
            </a:r>
            <a:endParaRPr kumimoji="1" lang="en-US" altLang="zh-CN" sz="3200" b="1" dirty="0">
              <a:solidFill>
                <a:srgbClr val="C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80000"/>
              </a:lnSpc>
              <a:spcBef>
                <a:spcPct val="20000"/>
              </a:spcBef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分治算法？如何构造子问题？</a:t>
            </a:r>
            <a:endParaRPr kumimoji="1" lang="en-US" altLang="zh-CN" sz="3200" b="1" dirty="0">
              <a:solidFill>
                <a:srgbClr val="C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char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CFE9-3A17-F644-8257-E6AB2BEB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</a:t>
            </a:r>
            <a:r>
              <a:rPr lang="zh-CN" altLang="en-US" dirty="0">
                <a:sym typeface="+mn-ea"/>
              </a:rPr>
              <a:t>二： 大数乘法</a:t>
            </a:r>
            <a:endParaRPr lang="en-CN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45A1463A-DA2F-4747-8292-97D000FCAC89}"/>
              </a:ext>
            </a:extLst>
          </p:cNvPr>
          <p:cNvGrpSpPr/>
          <p:nvPr/>
        </p:nvGrpSpPr>
        <p:grpSpPr>
          <a:xfrm>
            <a:off x="695900" y="1772816"/>
            <a:ext cx="6051025" cy="958850"/>
            <a:chOff x="1311" y="1373"/>
            <a:chExt cx="4288" cy="604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56F63D4D-30A3-6D45-8BC5-B1F5B081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" y="1616"/>
              <a:ext cx="1451" cy="317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58DA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       B</a:t>
              </a: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90198133-9CC9-444B-9DC9-741B34580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5" y="1373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2F870286-241C-B346-A1A7-62CD0694BA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1" y="1612"/>
              <a:ext cx="44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0058D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X=</a:t>
              </a:r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F321BEFF-4A54-8849-910C-1265BC22DA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5" y="1373"/>
              <a:ext cx="5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740BD111-B41D-5747-8B0E-25F2807CE046}"/>
                </a:ext>
              </a:extLst>
            </p:cNvPr>
            <p:cNvSpPr/>
            <p:nvPr/>
          </p:nvSpPr>
          <p:spPr>
            <a:xfrm>
              <a:off x="2560" y="1616"/>
              <a:ext cx="0" cy="317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68F89A70-67D9-E440-9C99-AA47D1546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8" y="1618"/>
              <a:ext cx="1451" cy="317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58DA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C       D</a:t>
              </a: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B378EE2A-FCB0-744C-A4DC-E7849A0B39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9" y="1375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A2513871-DEB4-CD46-88A9-425E0979C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" y="1612"/>
              <a:ext cx="44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0058D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3200" b="1" kern="1200" cap="none" spc="0" normalizeH="0" baseline="0" noProof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F1469752-F31F-C542-98DD-2329EE2D3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0" y="1375"/>
              <a:ext cx="5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78BD7E86-BA45-6B4E-B79E-C2F9D4C440CF}"/>
                </a:ext>
              </a:extLst>
            </p:cNvPr>
            <p:cNvSpPr/>
            <p:nvPr/>
          </p:nvSpPr>
          <p:spPr>
            <a:xfrm>
              <a:off x="4874" y="1618"/>
              <a:ext cx="0" cy="317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sp>
        <p:nvSpPr>
          <p:cNvPr id="15" name="Text Box 13">
            <a:extLst>
              <a:ext uri="{FF2B5EF4-FFF2-40B4-BE49-F238E27FC236}">
                <a16:creationId xmlns:a16="http://schemas.microsoft.com/office/drawing/2014/main" id="{538A7135-66EE-4D45-B73A-5FF22872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00" y="2790385"/>
            <a:ext cx="44124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defRPr/>
            </a:pPr>
            <a:r>
              <a:rPr kumimoji="0" lang="en-US" altLang="zh-CN" b="1" kern="1200" cap="none" spc="0" normalizeH="0" baseline="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XY = (A2</a:t>
            </a:r>
            <a:r>
              <a:rPr kumimoji="0" lang="en-US" altLang="zh-CN" b="1" kern="1200" cap="none" spc="0" normalizeH="0" baseline="3000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n/2 </a:t>
            </a:r>
            <a:r>
              <a:rPr kumimoji="0" lang="en-US" altLang="zh-CN" b="1" kern="1200" cap="none" spc="0" normalizeH="0" baseline="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 B)(C2</a:t>
            </a:r>
            <a:r>
              <a:rPr kumimoji="0" lang="en-US" altLang="zh-CN" b="1" kern="1200" cap="none" spc="0" normalizeH="0" baseline="3000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n/2 </a:t>
            </a:r>
            <a:r>
              <a:rPr kumimoji="0" lang="en-US" altLang="zh-CN" b="1" kern="1200" cap="none" spc="0" normalizeH="0" baseline="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 D)</a:t>
            </a:r>
          </a:p>
          <a:p>
            <a:pPr marR="0" algn="l" defTabSz="914400">
              <a:buClrTx/>
              <a:buSzTx/>
              <a:buFontTx/>
              <a:defRPr/>
            </a:pPr>
            <a:r>
              <a:rPr kumimoji="0" lang="en-US" altLang="zh-CN" b="1" kern="1200" cap="none" spc="0" normalizeH="0" baseline="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= AC2</a:t>
            </a:r>
            <a:r>
              <a:rPr kumimoji="0" lang="en-US" altLang="zh-CN" b="1" kern="1200" cap="none" spc="0" normalizeH="0" baseline="3000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 </a:t>
            </a:r>
            <a:r>
              <a:rPr kumimoji="0" lang="en-US" altLang="zh-CN" b="1" kern="1200" cap="none" spc="0" normalizeH="0" baseline="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 (AD+BC)2</a:t>
            </a:r>
            <a:r>
              <a:rPr kumimoji="0" lang="en-US" altLang="zh-CN" b="1" kern="1200" cap="none" spc="0" normalizeH="0" baseline="3000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n/2</a:t>
            </a:r>
            <a:r>
              <a:rPr kumimoji="0" lang="en-US" altLang="zh-CN" b="1" kern="1200" cap="none" spc="0" normalizeH="0" baseline="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+ BD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2453770B-AC65-104B-BE20-7A3133373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643362"/>
            <a:ext cx="6723315" cy="30469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993300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+mn-ea"/>
              </a:rPr>
              <a:t>算法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58DA"/>
              </a:solidFill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</a:rPr>
              <a:t>划分产生A,B,C,D；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</a:rPr>
              <a:t>计算n/2位乘法AC、AD、BC、BD;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</a:rPr>
              <a:t>计算BC+AD；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</a:rPr>
              <a:t>AC左移n位，(BC+AD)左移n/2位；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</a:rPr>
              <a:t>计算XY。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</a:rPr>
              <a:t>算法复杂性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</a:rPr>
              <a:t>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kumimoji="0" lang="en-US" altLang="zh-CN" i="1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</a:rPr>
              <a:t>T(n)=4T(n/2)+</a:t>
            </a:r>
            <a:r>
              <a:rPr kumimoji="0" lang="en-US" altLang="zh-CN" i="1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θ(n)</a:t>
            </a:r>
            <a:r>
              <a:rPr kumimoji="0" lang="zh-CN" altLang="en-US" i="1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zh-CN" altLang="en-US"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Master</a:t>
            </a:r>
            <a:r>
              <a:rPr lang="zh-CN" altLang="en-US" dirty="0">
                <a:sym typeface="+mn-ea"/>
              </a:rPr>
              <a:t>定理：</a:t>
            </a:r>
            <a:r>
              <a:rPr lang="en-US" altLang="zh-CN" i="1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sym typeface="+mn-ea"/>
              </a:rPr>
              <a:t>T(n)=O(n</a:t>
            </a:r>
            <a:r>
              <a:rPr lang="en-US" altLang="zh-CN" i="1" baseline="3000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sym typeface="+mn-ea"/>
              </a:rPr>
              <a:t>2</a:t>
            </a:r>
            <a:r>
              <a:rPr lang="en-US" altLang="zh-CN" i="1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sym typeface="+mn-ea"/>
              </a:rPr>
              <a:t>)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565A0-B4FD-7E4B-ADE9-7343A6B2B521}"/>
              </a:ext>
            </a:extLst>
          </p:cNvPr>
          <p:cNvSpPr txBox="1"/>
          <p:nvPr/>
        </p:nvSpPr>
        <p:spPr>
          <a:xfrm>
            <a:off x="359419" y="1227616"/>
            <a:ext cx="2800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简单分治算法</a:t>
            </a:r>
            <a:endParaRPr lang="en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88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Rectangle 13"/>
          <p:cNvSpPr>
            <a:spLocks noChangeArrowheads="1"/>
          </p:cNvSpPr>
          <p:nvPr/>
        </p:nvSpPr>
        <p:spPr bwMode="auto">
          <a:xfrm>
            <a:off x="896714" y="2062882"/>
            <a:ext cx="77724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457200" indent="-4572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3.1  Divide-and-Conquer(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分治算法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)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3.2  </a:t>
            </a: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Merge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</a:t>
            </a: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Sort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（归并排序） </a:t>
            </a:r>
            <a:endParaRPr kumimoji="1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3.3</a:t>
            </a:r>
            <a:r>
              <a:rPr kumimoji="1" lang="zh-CN" altLang="en-US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 </a:t>
            </a:r>
            <a:r>
              <a:rPr kumimoji="1" lang="en-US" altLang="zh-CN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Quick</a:t>
            </a:r>
            <a:r>
              <a:rPr kumimoji="1" lang="zh-CN" altLang="en-US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</a:t>
            </a:r>
            <a:r>
              <a:rPr kumimoji="1" lang="en-US" altLang="zh-CN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Sort</a:t>
            </a:r>
            <a:r>
              <a:rPr kumimoji="1" lang="zh-CN" altLang="en-US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（快速排序）</a:t>
            </a:r>
            <a:endParaRPr kumimoji="1" lang="en-US" altLang="zh-CN" sz="3600" dirty="0">
              <a:latin typeface="SimSun" panose="02010600030101010101" pitchFamily="2" charset="-122"/>
              <a:ea typeface="SimSun" panose="02010600030101010101" pitchFamily="2" charset="-122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3.4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 排序问题的下界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FF47665-B0F0-3C4E-9671-EFAE29E1C3C3}"/>
              </a:ext>
            </a:extLst>
          </p:cNvPr>
          <p:cNvSpPr txBox="1">
            <a:spLocks/>
          </p:cNvSpPr>
          <p:nvPr/>
        </p:nvSpPr>
        <p:spPr>
          <a:xfrm>
            <a:off x="685800" y="30861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本讲内容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3005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CFE9-3A17-F644-8257-E6AB2BEB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</a:t>
            </a:r>
            <a:r>
              <a:rPr lang="zh-CN" altLang="en-US" dirty="0">
                <a:sym typeface="+mn-ea"/>
              </a:rPr>
              <a:t>二： 大数乘法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565A0-B4FD-7E4B-ADE9-7343A6B2B521}"/>
              </a:ext>
            </a:extLst>
          </p:cNvPr>
          <p:cNvSpPr txBox="1"/>
          <p:nvPr/>
        </p:nvSpPr>
        <p:spPr>
          <a:xfrm>
            <a:off x="359420" y="1227616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改进分治算法</a:t>
            </a:r>
            <a:endParaRPr lang="en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2D20A2EA-5710-2548-85CE-15B11EC9C45C}"/>
              </a:ext>
            </a:extLst>
          </p:cNvPr>
          <p:cNvGrpSpPr/>
          <p:nvPr/>
        </p:nvGrpSpPr>
        <p:grpSpPr>
          <a:xfrm>
            <a:off x="695900" y="1735073"/>
            <a:ext cx="5907087" cy="962025"/>
            <a:chOff x="1413" y="1373"/>
            <a:chExt cx="4186" cy="606"/>
          </a:xfrm>
        </p:grpSpPr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35422C18-AEA1-7D49-BC4E-40D49F682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" y="1616"/>
              <a:ext cx="1451" cy="317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       B</a:t>
              </a:r>
            </a:p>
          </p:txBody>
        </p:sp>
        <p:sp>
          <p:nvSpPr>
            <p:cNvPr id="20" name="Text Box 4">
              <a:extLst>
                <a:ext uri="{FF2B5EF4-FFF2-40B4-BE49-F238E27FC236}">
                  <a16:creationId xmlns:a16="http://schemas.microsoft.com/office/drawing/2014/main" id="{58539FAE-9772-4B4D-A680-A7451CA19F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5" y="1373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</a:p>
          </p:txBody>
        </p:sp>
        <p:sp>
          <p:nvSpPr>
            <p:cNvPr id="21" name="Text Box 5">
              <a:extLst>
                <a:ext uri="{FF2B5EF4-FFF2-40B4-BE49-F238E27FC236}">
                  <a16:creationId xmlns:a16="http://schemas.microsoft.com/office/drawing/2014/main" id="{EE9296F4-412B-0E41-95D1-EA065F026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3" y="1612"/>
              <a:ext cx="44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0058D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X=</a:t>
              </a:r>
            </a:p>
          </p:txBody>
        </p:sp>
        <p:sp>
          <p:nvSpPr>
            <p:cNvPr id="22" name="Text Box 6">
              <a:extLst>
                <a:ext uri="{FF2B5EF4-FFF2-40B4-BE49-F238E27FC236}">
                  <a16:creationId xmlns:a16="http://schemas.microsoft.com/office/drawing/2014/main" id="{8C43989C-68D6-BA44-9F14-C73697E2E4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5" y="1373"/>
              <a:ext cx="5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B46F4479-ABB9-F446-A013-28740C4F641A}"/>
                </a:ext>
              </a:extLst>
            </p:cNvPr>
            <p:cNvSpPr/>
            <p:nvPr/>
          </p:nvSpPr>
          <p:spPr>
            <a:xfrm>
              <a:off x="2560" y="1616"/>
              <a:ext cx="0" cy="317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46FAFA89-FB3C-544F-8F95-D5D6356F7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8" y="1618"/>
              <a:ext cx="1451" cy="317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58DA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C       D</a:t>
              </a: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FB4A1C57-E6F6-0D41-B7C2-3565FD561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9" y="1375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0C316EEA-8B08-354E-B737-A9048AD2D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7" y="1614"/>
              <a:ext cx="44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0058D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  <a:r>
                <a:rPr kumimoji="0" lang="en-US" altLang="zh-CN" sz="3200" b="1" kern="1200" cap="none" spc="0" normalizeH="0" baseline="0" noProof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</a:p>
          </p:txBody>
        </p:sp>
        <p:sp>
          <p:nvSpPr>
            <p:cNvPr id="27" name="Text Box 11">
              <a:extLst>
                <a:ext uri="{FF2B5EF4-FFF2-40B4-BE49-F238E27FC236}">
                  <a16:creationId xmlns:a16="http://schemas.microsoft.com/office/drawing/2014/main" id="{A5309DAF-E87C-A848-8166-CA64B2B1E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0" y="1375"/>
              <a:ext cx="5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</a:p>
          </p:txBody>
        </p:sp>
        <p:sp>
          <p:nvSpPr>
            <p:cNvPr id="28" name="Line 12">
              <a:extLst>
                <a:ext uri="{FF2B5EF4-FFF2-40B4-BE49-F238E27FC236}">
                  <a16:creationId xmlns:a16="http://schemas.microsoft.com/office/drawing/2014/main" id="{FCFF3417-A14E-5E44-8663-183C71A0BA1A}"/>
                </a:ext>
              </a:extLst>
            </p:cNvPr>
            <p:cNvSpPr/>
            <p:nvPr/>
          </p:nvSpPr>
          <p:spPr>
            <a:xfrm>
              <a:off x="4874" y="1618"/>
              <a:ext cx="0" cy="317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sp>
        <p:nvSpPr>
          <p:cNvPr id="29" name="Text Box 13">
            <a:extLst>
              <a:ext uri="{FF2B5EF4-FFF2-40B4-BE49-F238E27FC236}">
                <a16:creationId xmlns:a16="http://schemas.microsoft.com/office/drawing/2014/main" id="{16A5DF1A-64B6-BC40-BB8C-61D949858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00" y="2756718"/>
            <a:ext cx="601639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defRPr/>
            </a:pPr>
            <a:r>
              <a:rPr kumimoji="0" lang="en-US" altLang="zh-CN" b="1" kern="1200" cap="none" spc="0" normalizeH="0" baseline="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XY = (A2</a:t>
            </a:r>
            <a:r>
              <a:rPr kumimoji="0" lang="en-US" altLang="zh-CN" b="1" kern="1200" cap="none" spc="0" normalizeH="0" baseline="3000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n/2 </a:t>
            </a:r>
            <a:r>
              <a:rPr kumimoji="0" lang="en-US" altLang="zh-CN" b="1" kern="1200" cap="none" spc="0" normalizeH="0" baseline="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 B)(C2</a:t>
            </a:r>
            <a:r>
              <a:rPr kumimoji="0" lang="en-US" altLang="zh-CN" b="1" kern="1200" cap="none" spc="0" normalizeH="0" baseline="3000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n/2 </a:t>
            </a:r>
            <a:r>
              <a:rPr kumimoji="0" lang="en-US" altLang="zh-CN" b="1" kern="1200" cap="none" spc="0" normalizeH="0" baseline="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 D)</a:t>
            </a:r>
          </a:p>
          <a:p>
            <a:pPr marR="0" algn="l" defTabSz="914400">
              <a:buClrTx/>
              <a:buSzTx/>
              <a:buFontTx/>
              <a:defRPr/>
            </a:pPr>
            <a:r>
              <a:rPr kumimoji="0" lang="en-US" altLang="zh-CN" b="1" kern="1200" cap="none" spc="0" normalizeH="0" baseline="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</a:t>
            </a:r>
            <a:r>
              <a:rPr lang="en-US" altLang="zh-CN" b="1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= AC2</a:t>
            </a:r>
            <a:r>
              <a:rPr lang="en-US" altLang="zh-CN" b="1" baseline="3000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n </a:t>
            </a:r>
            <a:r>
              <a:rPr lang="en-US" altLang="zh-CN" b="1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+ (</a:t>
            </a:r>
            <a:r>
              <a:rPr lang="en-US" altLang="zh-CN" b="1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AD+BC</a:t>
            </a:r>
            <a:r>
              <a:rPr lang="en-US" altLang="zh-CN" b="1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)2</a:t>
            </a:r>
            <a:r>
              <a:rPr lang="en-US" altLang="zh-CN" b="1" baseline="3000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n/2</a:t>
            </a:r>
            <a:r>
              <a:rPr lang="en-US" altLang="zh-CN" b="1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 + BD</a:t>
            </a:r>
          </a:p>
          <a:p>
            <a:pPr marR="0" algn="l" defTabSz="914400">
              <a:buClrTx/>
              <a:buSzTx/>
              <a:buFontTx/>
              <a:defRPr/>
            </a:pPr>
            <a:r>
              <a:rPr lang="en-US" altLang="zh-CN" b="1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       =AC2</a:t>
            </a:r>
            <a:r>
              <a:rPr lang="en-US" altLang="zh-CN" b="1" baseline="3000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n </a:t>
            </a:r>
            <a:r>
              <a:rPr lang="en-US" altLang="zh-CN" b="1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+ (</a:t>
            </a:r>
            <a:r>
              <a:rPr lang="en-US" altLang="zh-CN" b="1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(A-B)(D-C)+AC+BD</a:t>
            </a:r>
            <a:r>
              <a:rPr lang="en-US" altLang="zh-CN" b="1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)2</a:t>
            </a:r>
            <a:r>
              <a:rPr lang="en-US" altLang="zh-CN" b="1" baseline="30000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n/2</a:t>
            </a:r>
            <a:r>
              <a:rPr lang="en-US" altLang="zh-CN" b="1" noProof="0" dirty="0"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 + BD</a:t>
            </a:r>
            <a:endParaRPr kumimoji="0" lang="en-US" altLang="zh-CN" b="1" kern="1200" cap="none" spc="0" normalizeH="0" baseline="0" noProof="0" dirty="0">
              <a:solidFill>
                <a:srgbClr val="0058DA"/>
              </a:solidFill>
              <a:effectLst>
                <a:outerShdw blurRad="38100" dist="38100" dir="2700000" algn="tl">
                  <a:srgbClr val="C0C0C0"/>
                </a:outerShdw>
              </a:effectLst>
              <a:sym typeface="+mn-ea"/>
            </a:endParaRPr>
          </a:p>
        </p:txBody>
      </p:sp>
      <p:sp>
        <p:nvSpPr>
          <p:cNvPr id="30" name="Text Box 16">
            <a:extLst>
              <a:ext uri="{FF2B5EF4-FFF2-40B4-BE49-F238E27FC236}">
                <a16:creationId xmlns:a16="http://schemas.microsoft.com/office/drawing/2014/main" id="{F4FE368A-DC53-424B-A108-353FA6FB0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00" y="3869635"/>
            <a:ext cx="9435465" cy="230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kumimoji="0" lang="zh-CN" altLang="en-US" b="1" noProof="0" dirty="0">
                <a:solidFill>
                  <a:srgbClr val="993300"/>
                </a:solidFill>
                <a:latin typeface="华文细黑" panose="02010600040101010101" charset="-122"/>
                <a:ea typeface="华文细黑" panose="02010600040101010101" charset="-122"/>
                <a:sym typeface="+mn-ea"/>
              </a:rPr>
              <a:t>算法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58DA"/>
              </a:solidFill>
              <a:uLnTx/>
              <a:uFillTx/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A-B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D-C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；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n/2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位乘法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AC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、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BD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、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(A-B)(C-D)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；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(A-B)(D-C)+BC+AD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；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AC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左移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位，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((A-B)(D-C)+BC+AD)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左移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n/2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位；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XY</a:t>
            </a: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id="{73CA1312-C62B-544F-8A11-080B0B222BB4}"/>
              </a:ext>
            </a:extLst>
          </p:cNvPr>
          <p:cNvSpPr txBox="1"/>
          <p:nvPr/>
        </p:nvSpPr>
        <p:spPr>
          <a:xfrm>
            <a:off x="4276700" y="6011804"/>
            <a:ext cx="2726018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算法复杂性</a:t>
            </a:r>
            <a:r>
              <a:rPr lang="zh-CN" altLang="en-US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：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defRPr/>
            </a:pPr>
            <a:r>
              <a:rPr lang="en-US" altLang="zh-CN" i="1" noProof="0" dirty="0">
                <a:ln>
                  <a:noFill/>
                </a:ln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T(n)=3T(n/2)+</a:t>
            </a:r>
            <a:r>
              <a:rPr lang="en-US" altLang="zh-CN" i="1" noProof="0" dirty="0">
                <a:ln>
                  <a:noFill/>
                </a:ln>
                <a:solidFill>
                  <a:srgbClr val="0058D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θ(n)</a:t>
            </a:r>
            <a:endParaRPr lang="zh-CN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5178F1-0B0D-8E4A-B2D2-F8A513312B54}"/>
              </a:ext>
            </a:extLst>
          </p:cNvPr>
          <p:cNvSpPr txBox="1"/>
          <p:nvPr/>
        </p:nvSpPr>
        <p:spPr>
          <a:xfrm>
            <a:off x="6485155" y="4157622"/>
            <a:ext cx="2383480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108000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减少子问题数量</a:t>
            </a:r>
            <a:endParaRPr lang="en-US" altLang="zh-CN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bldLvl="0" animBg="1"/>
      <p:bldP spid="31" grpId="0" animBg="1"/>
      <p:bldP spid="31" grpId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CFE9-3A17-F644-8257-E6AB2BEB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</a:t>
            </a:r>
            <a:r>
              <a:rPr lang="zh-CN" altLang="en-US" dirty="0">
                <a:sym typeface="+mn-ea"/>
              </a:rPr>
              <a:t>二： 大数乘法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565A0-B4FD-7E4B-ADE9-7343A6B2B521}"/>
              </a:ext>
            </a:extLst>
          </p:cNvPr>
          <p:cNvSpPr txBox="1"/>
          <p:nvPr/>
        </p:nvSpPr>
        <p:spPr>
          <a:xfrm>
            <a:off x="359420" y="1227616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改进分治算法</a:t>
            </a:r>
            <a:endParaRPr lang="en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9D1D0BA6-E384-324E-B025-07D12AE5383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331640" y="2060848"/>
                <a:ext cx="6408712" cy="3667125"/>
              </a:xfrm>
            </p:spPr>
            <p:txBody>
              <a:bodyPr vert="horz" wrap="square" lIns="91440" tIns="45720" rIns="91440" bIns="45720" numCol="1" rtlCol="0" anchor="t" anchorCtr="0" compatLnSpc="1">
                <a:normAutofit/>
              </a:bodyPr>
              <a:lstStyle/>
              <a:p>
                <a:pPr marL="342900" marR="0" lvl="0" indent="-342900" algn="just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3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建立递归方程</a:t>
                </a:r>
                <a:r>
                  <a:rPr kumimoji="0" lang="zh-CN" altLang="en-US" sz="3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marR="0" lvl="0" indent="-342900" algn="just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CN" sz="32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82C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kumimoji="0" lang="en-US" altLang="zh-CN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                       </a:t>
                </a:r>
                <a:r>
                  <a:rPr kumimoji="0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kumimoji="0" lang="en-US" altLang="zh-CN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n=1</a:t>
                </a:r>
              </a:p>
              <a:p>
                <a:pPr marL="0" lvl="1" algn="just" eaLnBrk="1" fontAlgn="auto" hangingPunct="1">
                  <a:spcAft>
                    <a:spcPts val="0"/>
                  </a:spcAft>
                  <a:buSzTx/>
                  <a:buNone/>
                  <a:defRPr/>
                </a:pPr>
                <a:r>
                  <a:rPr kumimoji="0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T(n)=3T(n/2)</a:t>
                </a:r>
                <a:r>
                  <a:rPr kumimoji="0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zh-CN" altLang="en-US" sz="3200" noProof="0" dirty="0">
                    <a:solidFill>
                      <a:srgbClr val="582C00"/>
                    </a:solidFill>
                    <a:effectLst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3200" b="1" i="1">
                        <a:solidFill>
                          <a:srgbClr val="582C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𝜣</m:t>
                    </m:r>
                  </m:oMath>
                </a14:m>
                <a:r>
                  <a:rPr lang="en-US" altLang="zh-CN" sz="320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(n)</a:t>
                </a:r>
                <a:r>
                  <a:rPr lang="zh-CN" altLang="en-US" sz="320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3200" dirty="0">
                    <a:solidFill>
                      <a:srgbClr val="582C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        </a:t>
                </a:r>
                <a:r>
                  <a:rPr kumimoji="0" lang="en-US" altLang="zh-CN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n&gt;1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36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</a:t>
                </a:r>
                <a:r>
                  <a:rPr kumimoji="0" lang="en-US" altLang="zh-CN" sz="36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Master</a:t>
                </a:r>
                <a:r>
                  <a:rPr kumimoji="0" lang="zh-CN" altLang="en-US" sz="36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kumimoji="0" lang="en-US" altLang="zh-CN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</a:t>
                </a:r>
                <a:r>
                  <a:rPr kumimoji="0" lang="en-US" altLang="zh-CN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O</a:t>
                </a:r>
                <a:r>
                  <a:rPr kumimoji="0" lang="en-US" altLang="zh-CN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</a:t>
                </a:r>
                <a:r>
                  <a:rPr kumimoji="0" lang="en-US" altLang="zh-CN" sz="3200" u="none" strike="noStrike" kern="1200" cap="none" spc="0" normalizeH="0" baseline="3000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log3</a:t>
                </a:r>
                <a:r>
                  <a:rPr kumimoji="0" lang="en-US" altLang="zh-CN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)=O(n</a:t>
                </a:r>
                <a:r>
                  <a:rPr kumimoji="0" lang="en-US" altLang="zh-CN" sz="3200" u="none" strike="noStrike" kern="1200" cap="none" spc="0" normalizeH="0" baseline="3000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1.59</a:t>
                </a:r>
                <a:r>
                  <a:rPr kumimoji="0" lang="en-US" altLang="zh-CN" sz="320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9D1D0BA6-E384-324E-B025-07D12AE53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1640" y="2060848"/>
                <a:ext cx="6408712" cy="3667125"/>
              </a:xfrm>
              <a:blipFill>
                <a:blip r:embed="rId2"/>
                <a:stretch>
                  <a:fillRect l="-2569" t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0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3" name="Picture 4" descr="BD21313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388" y="476250"/>
            <a:ext cx="1979612" cy="73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4" name="Picture 6" descr="BD21313_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388" y="5373688"/>
            <a:ext cx="1979612" cy="73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4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437515" y="1054100"/>
            <a:ext cx="8269605" cy="57518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TextBox 2"/>
          <p:cNvSpPr txBox="1"/>
          <p:nvPr/>
        </p:nvSpPr>
        <p:spPr>
          <a:xfrm>
            <a:off x="3275856" y="2960608"/>
            <a:ext cx="3357562" cy="809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750"/>
              </a:lnSpc>
            </a:pPr>
            <a:r>
              <a:rPr lang="en-US" altLang="x-none" sz="48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Chessboard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236" name="TextBox 3"/>
          <p:cNvSpPr txBox="1"/>
          <p:nvPr/>
        </p:nvSpPr>
        <p:spPr>
          <a:xfrm>
            <a:off x="4211960" y="3705478"/>
            <a:ext cx="1643063" cy="8112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750"/>
              </a:lnSpc>
            </a:pPr>
            <a:r>
              <a:rPr lang="en-US" altLang="x-none" sz="48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3" name="Rectangle 2"/>
          <p:cNvSpPr/>
          <p:nvPr/>
        </p:nvSpPr>
        <p:spPr>
          <a:xfrm>
            <a:off x="33020" y="179705"/>
            <a:ext cx="4560570" cy="45402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6633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例： 棋盘覆盖问题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1DB15D8-F7AB-974E-9659-C4C1EDDBA995}"/>
              </a:ext>
            </a:extLst>
          </p:cNvPr>
          <p:cNvSpPr txBox="1"/>
          <p:nvPr/>
        </p:nvSpPr>
        <p:spPr>
          <a:xfrm>
            <a:off x="3635896" y="2204864"/>
            <a:ext cx="3357562" cy="809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750"/>
              </a:lnSpc>
            </a:pPr>
            <a:r>
              <a:rPr lang="en-US" altLang="x-none" sz="4000" dirty="0" err="1">
                <a:solidFill>
                  <a:srgbClr val="0033CC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实例问题三</a:t>
            </a:r>
            <a:endParaRPr lang="zh-CN" altLang="en-US" sz="4000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F875-A437-F64B-9752-2F83B540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实例问题三</a:t>
            </a:r>
            <a:r>
              <a:rPr lang="zh-CN" altLang="en-US" dirty="0"/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Chessboard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B4819-635B-C445-8BD0-C1C9D25C30C1}"/>
              </a:ext>
            </a:extLst>
          </p:cNvPr>
          <p:cNvSpPr txBox="1"/>
          <p:nvPr/>
        </p:nvSpPr>
        <p:spPr>
          <a:xfrm>
            <a:off x="380008" y="1786054"/>
            <a:ext cx="8229600" cy="116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在一个</a:t>
            </a:r>
            <a:r>
              <a:rPr lang="en-US" altLang="x-none" dirty="0"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x-none" baseline="30000" dirty="0"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x-none" dirty="0">
                <a:ea typeface="SimSun" panose="02010600030101010101" pitchFamily="2" charset="-122"/>
                <a:cs typeface="Times New Roman" panose="02020603050405020304" pitchFamily="18" charset="0"/>
              </a:rPr>
              <a:t>×2</a:t>
            </a:r>
            <a:r>
              <a:rPr lang="en-US" altLang="x-none" baseline="30000" dirty="0"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x-none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的棋盘上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， 只有一个格子是不同的，称为“奇异格”。棋盘覆盖问题，要求采用下列四种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形卡片来覆盖除去“奇异格”的整个棋盘，并且没有重叠。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A304F1-FDF1-E043-A9C6-A50DBEE5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60" y="3789040"/>
            <a:ext cx="8064896" cy="2159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1670E5-ED21-8345-990A-184B2CF1E205}"/>
              </a:ext>
            </a:extLst>
          </p:cNvPr>
          <p:cNvSpPr txBox="1"/>
          <p:nvPr/>
        </p:nvSpPr>
        <p:spPr>
          <a:xfrm>
            <a:off x="380008" y="1196752"/>
            <a:ext cx="1967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问题定义</a:t>
            </a:r>
          </a:p>
        </p:txBody>
      </p:sp>
    </p:spTree>
    <p:extLst>
      <p:ext uri="{BB962C8B-B14F-4D97-AF65-F5344CB8AC3E}">
        <p14:creationId xmlns:p14="http://schemas.microsoft.com/office/powerpoint/2010/main" val="3295293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99F7-8E27-CC49-B8CB-3B870C92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实例问题三</a:t>
            </a:r>
            <a:r>
              <a:rPr lang="zh-CN" altLang="en-US" dirty="0"/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Chessboard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38E07-95D4-E248-A418-A993085FC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08904"/>
            <a:ext cx="8229600" cy="4863296"/>
          </a:xfrm>
        </p:spPr>
        <p:txBody>
          <a:bodyPr/>
          <a:lstStyle/>
          <a:p>
            <a:r>
              <a:rPr lang="en-CN" dirty="0"/>
              <a:t>分治算法</a:t>
            </a:r>
          </a:p>
          <a:p>
            <a:pPr lvl="1"/>
            <a:r>
              <a:rPr lang="en-CN" dirty="0"/>
              <a:t>当</a:t>
            </a:r>
            <a:r>
              <a:rPr lang="en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  <a:r>
              <a:rPr lang="en-US" altLang="zh-CN" dirty="0"/>
              <a:t>,</a:t>
            </a:r>
            <a:r>
              <a:rPr lang="zh-CN" altLang="en-US" dirty="0"/>
              <a:t>将</a:t>
            </a:r>
            <a:r>
              <a:rPr lang="en-US" altLang="x-non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x-none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x-non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×2</a:t>
            </a:r>
            <a:r>
              <a:rPr lang="en-US" altLang="x-none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N" altLang="x-none" dirty="0">
                <a:cs typeface="Times New Roman" panose="02020603050405020304" pitchFamily="18" charset="0"/>
              </a:rPr>
              <a:t>棋盘格分成四个</a:t>
            </a:r>
            <a:r>
              <a:rPr lang="en-US" altLang="x-none" dirty="0">
                <a:cs typeface="Times New Roman" panose="02020603050405020304" pitchFamily="18" charset="0"/>
              </a:rPr>
              <a:t> </a:t>
            </a:r>
            <a:r>
              <a:rPr lang="en-US" altLang="x-non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x-none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x-non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×2</a:t>
            </a:r>
            <a:r>
              <a:rPr lang="en-US" altLang="x-none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="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子棋盘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那么那个“奇异格”必然在其中一个子棋盘中，而其他三个子棋盘不包含“奇异格”：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子问题形式与原问题不一致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将L形卡片放置在不包含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“奇异格”的三个子棋盘的交界处；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这样我们得到四个棋盘覆盖子问题。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递归求解直到我们得到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x-non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大小的子棋盘。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4CD50-C189-6C47-94C1-A6B5ECC3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0" y="4692361"/>
            <a:ext cx="4320480" cy="2117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17754-3763-1C4A-8BD6-453879C34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36" y="4703596"/>
            <a:ext cx="4067944" cy="1514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3008A-306E-6544-B3A5-AA3D673098A4}"/>
              </a:ext>
            </a:extLst>
          </p:cNvPr>
          <p:cNvSpPr txBox="1"/>
          <p:nvPr/>
        </p:nvSpPr>
        <p:spPr>
          <a:xfrm>
            <a:off x="5364088" y="1228248"/>
            <a:ext cx="2476398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108000" rtlCol="0">
            <a:spAutoFit/>
          </a:bodyPr>
          <a:lstStyle/>
          <a:p>
            <a:pPr algn="just"/>
            <a:r>
              <a:rPr lang="zh-CN" altLang="en-US" sz="1800" dirty="0">
                <a:solidFill>
                  <a:srgbClr val="FF0000"/>
                </a:solidFill>
              </a:rPr>
              <a:t>采用分治算法，难点在于如何构造子问题</a:t>
            </a:r>
            <a:endParaRPr lang="en-US" altLang="zh-CN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3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503555" y="203200"/>
            <a:ext cx="8168640" cy="61455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4" name="TextBox 3"/>
          <p:cNvSpPr txBox="1"/>
          <p:nvPr/>
        </p:nvSpPr>
        <p:spPr>
          <a:xfrm>
            <a:off x="3131840" y="1844824"/>
            <a:ext cx="4244975" cy="153813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400" b="1" dirty="0">
                <a:solidFill>
                  <a:srgbClr val="0070C0"/>
                </a:solidFill>
                <a:latin typeface="华文隶书" panose="02010800040101010101" charset="-122"/>
                <a:ea typeface="华文隶书" panose="02010800040101010101" charset="-122"/>
                <a:sym typeface="+mn-ea"/>
              </a:rPr>
              <a:t>实例问题四</a:t>
            </a:r>
            <a:endParaRPr lang="en-US" altLang="zh-CN" sz="4400" b="1" dirty="0">
              <a:solidFill>
                <a:srgbClr val="0070C0"/>
              </a:solidFill>
              <a:latin typeface="华文隶书" panose="02010800040101010101" charset="-122"/>
              <a:ea typeface="华文隶书" panose="02010800040101010101" charset="-122"/>
              <a:sym typeface="+mn-ea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6600" b="1" dirty="0">
                <a:solidFill>
                  <a:srgbClr val="663300"/>
                </a:solidFill>
                <a:latin typeface="华文隶书" panose="02010800040101010101" charset="-122"/>
                <a:ea typeface="华文隶书" panose="02010800040101010101" charset="-122"/>
                <a:sym typeface="+mn-ea"/>
              </a:rPr>
              <a:t>中位数问题</a:t>
            </a:r>
          </a:p>
        </p:txBody>
      </p:sp>
    </p:spTree>
    <p:extLst>
      <p:ext uri="{BB962C8B-B14F-4D97-AF65-F5344CB8AC3E}">
        <p14:creationId xmlns:p14="http://schemas.microsoft.com/office/powerpoint/2010/main" val="3948664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C865-AAF2-9B4B-AC20-C40536B2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AFCB-43A9-2142-B3C8-AA957B95C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问题定义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5B5D15-C0AC-1145-869A-29A524E62631}"/>
              </a:ext>
            </a:extLst>
          </p:cNvPr>
          <p:cNvGrpSpPr/>
          <p:nvPr/>
        </p:nvGrpSpPr>
        <p:grpSpPr>
          <a:xfrm>
            <a:off x="1477963" y="3933825"/>
            <a:ext cx="5346700" cy="720725"/>
            <a:chOff x="1477963" y="3933825"/>
            <a:chExt cx="5346700" cy="720725"/>
          </a:xfrm>
        </p:grpSpPr>
        <p:sp>
          <p:nvSpPr>
            <p:cNvPr id="5" name="Oval 90">
              <a:extLst>
                <a:ext uri="{FF2B5EF4-FFF2-40B4-BE49-F238E27FC236}">
                  <a16:creationId xmlns:a16="http://schemas.microsoft.com/office/drawing/2014/main" id="{D2E6E93A-ABA3-C44C-9B54-12AE7C17BF95}"/>
                </a:ext>
              </a:extLst>
            </p:cNvPr>
            <p:cNvSpPr/>
            <p:nvPr/>
          </p:nvSpPr>
          <p:spPr>
            <a:xfrm>
              <a:off x="1477963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4</a:t>
              </a:r>
            </a:p>
          </p:txBody>
        </p:sp>
        <p:sp>
          <p:nvSpPr>
            <p:cNvPr id="6" name="Oval 91">
              <a:extLst>
                <a:ext uri="{FF2B5EF4-FFF2-40B4-BE49-F238E27FC236}">
                  <a16:creationId xmlns:a16="http://schemas.microsoft.com/office/drawing/2014/main" id="{B41415CB-6134-7A43-9ADA-0B2ACCD9408B}"/>
                </a:ext>
              </a:extLst>
            </p:cNvPr>
            <p:cNvSpPr/>
            <p:nvPr/>
          </p:nvSpPr>
          <p:spPr>
            <a:xfrm>
              <a:off x="2100263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3</a:t>
              </a:r>
            </a:p>
          </p:txBody>
        </p:sp>
        <p:sp>
          <p:nvSpPr>
            <p:cNvPr id="7" name="Oval 92">
              <a:extLst>
                <a:ext uri="{FF2B5EF4-FFF2-40B4-BE49-F238E27FC236}">
                  <a16:creationId xmlns:a16="http://schemas.microsoft.com/office/drawing/2014/main" id="{94D23F67-DB5D-354D-BA40-FDFA87159918}"/>
                </a:ext>
              </a:extLst>
            </p:cNvPr>
            <p:cNvSpPr/>
            <p:nvPr/>
          </p:nvSpPr>
          <p:spPr>
            <a:xfrm>
              <a:off x="2724150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5</a:t>
              </a:r>
            </a:p>
          </p:txBody>
        </p:sp>
        <p:sp>
          <p:nvSpPr>
            <p:cNvPr id="8" name="Oval 93">
              <a:extLst>
                <a:ext uri="{FF2B5EF4-FFF2-40B4-BE49-F238E27FC236}">
                  <a16:creationId xmlns:a16="http://schemas.microsoft.com/office/drawing/2014/main" id="{E29D2E27-1E0C-F34F-8341-B333DAB2A4A4}"/>
                </a:ext>
              </a:extLst>
            </p:cNvPr>
            <p:cNvSpPr/>
            <p:nvPr/>
          </p:nvSpPr>
          <p:spPr>
            <a:xfrm>
              <a:off x="3348038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8</a:t>
              </a:r>
            </a:p>
          </p:txBody>
        </p:sp>
        <p:sp>
          <p:nvSpPr>
            <p:cNvPr id="9" name="Oval 94">
              <a:extLst>
                <a:ext uri="{FF2B5EF4-FFF2-40B4-BE49-F238E27FC236}">
                  <a16:creationId xmlns:a16="http://schemas.microsoft.com/office/drawing/2014/main" id="{08E58742-FC13-AE4B-AF76-021882E6DDFD}"/>
                </a:ext>
              </a:extLst>
            </p:cNvPr>
            <p:cNvSpPr/>
            <p:nvPr/>
          </p:nvSpPr>
          <p:spPr>
            <a:xfrm>
              <a:off x="3971925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1</a:t>
              </a:r>
            </a:p>
          </p:txBody>
        </p:sp>
        <p:sp>
          <p:nvSpPr>
            <p:cNvPr id="10" name="Oval 95">
              <a:extLst>
                <a:ext uri="{FF2B5EF4-FFF2-40B4-BE49-F238E27FC236}">
                  <a16:creationId xmlns:a16="http://schemas.microsoft.com/office/drawing/2014/main" id="{9738AD1D-F6CF-424D-B2BA-DD9A9A1D56C6}"/>
                </a:ext>
              </a:extLst>
            </p:cNvPr>
            <p:cNvSpPr/>
            <p:nvPr/>
          </p:nvSpPr>
          <p:spPr>
            <a:xfrm>
              <a:off x="4594225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9</a:t>
              </a:r>
            </a:p>
          </p:txBody>
        </p:sp>
        <p:sp>
          <p:nvSpPr>
            <p:cNvPr id="11" name="Oval 96">
              <a:extLst>
                <a:ext uri="{FF2B5EF4-FFF2-40B4-BE49-F238E27FC236}">
                  <a16:creationId xmlns:a16="http://schemas.microsoft.com/office/drawing/2014/main" id="{99DD53C7-9695-2D47-BE6D-92274FA0AE07}"/>
                </a:ext>
              </a:extLst>
            </p:cNvPr>
            <p:cNvSpPr/>
            <p:nvPr/>
          </p:nvSpPr>
          <p:spPr>
            <a:xfrm>
              <a:off x="5218113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2</a:t>
              </a:r>
            </a:p>
          </p:txBody>
        </p:sp>
        <p:sp>
          <p:nvSpPr>
            <p:cNvPr id="12" name="Oval 97">
              <a:extLst>
                <a:ext uri="{FF2B5EF4-FFF2-40B4-BE49-F238E27FC236}">
                  <a16:creationId xmlns:a16="http://schemas.microsoft.com/office/drawing/2014/main" id="{D6FBC73D-50E7-3D43-9941-D3D9EBD7E28C}"/>
                </a:ext>
              </a:extLst>
            </p:cNvPr>
            <p:cNvSpPr/>
            <p:nvPr/>
          </p:nvSpPr>
          <p:spPr>
            <a:xfrm>
              <a:off x="5842000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6</a:t>
              </a:r>
            </a:p>
          </p:txBody>
        </p:sp>
        <p:sp>
          <p:nvSpPr>
            <p:cNvPr id="13" name="Oval 98">
              <a:extLst>
                <a:ext uri="{FF2B5EF4-FFF2-40B4-BE49-F238E27FC236}">
                  <a16:creationId xmlns:a16="http://schemas.microsoft.com/office/drawing/2014/main" id="{0F9BFB4C-2420-E243-AAA5-3462D64ACADE}"/>
                </a:ext>
              </a:extLst>
            </p:cNvPr>
            <p:cNvSpPr/>
            <p:nvPr/>
          </p:nvSpPr>
          <p:spPr>
            <a:xfrm>
              <a:off x="6465888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7</a:t>
              </a:r>
            </a:p>
          </p:txBody>
        </p:sp>
        <p:sp>
          <p:nvSpPr>
            <p:cNvPr id="14" name="Oval 99">
              <a:extLst>
                <a:ext uri="{FF2B5EF4-FFF2-40B4-BE49-F238E27FC236}">
                  <a16:creationId xmlns:a16="http://schemas.microsoft.com/office/drawing/2014/main" id="{E383F636-B1EB-1246-82EE-0E0268E6F9D6}"/>
                </a:ext>
              </a:extLst>
            </p:cNvPr>
            <p:cNvSpPr/>
            <p:nvPr/>
          </p:nvSpPr>
          <p:spPr>
            <a:xfrm>
              <a:off x="1490663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4</a:t>
              </a:r>
            </a:p>
          </p:txBody>
        </p:sp>
        <p:sp>
          <p:nvSpPr>
            <p:cNvPr id="15" name="Oval 100">
              <a:extLst>
                <a:ext uri="{FF2B5EF4-FFF2-40B4-BE49-F238E27FC236}">
                  <a16:creationId xmlns:a16="http://schemas.microsoft.com/office/drawing/2014/main" id="{3FAA0AD1-45AD-CA4B-A597-8F8754212E42}"/>
                </a:ext>
              </a:extLst>
            </p:cNvPr>
            <p:cNvSpPr/>
            <p:nvPr/>
          </p:nvSpPr>
          <p:spPr>
            <a:xfrm>
              <a:off x="2112963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3</a:t>
              </a:r>
            </a:p>
          </p:txBody>
        </p:sp>
        <p:sp>
          <p:nvSpPr>
            <p:cNvPr id="16" name="Oval 101">
              <a:extLst>
                <a:ext uri="{FF2B5EF4-FFF2-40B4-BE49-F238E27FC236}">
                  <a16:creationId xmlns:a16="http://schemas.microsoft.com/office/drawing/2014/main" id="{49C92958-2ED6-CF45-95C2-071982ACA2E9}"/>
                </a:ext>
              </a:extLst>
            </p:cNvPr>
            <p:cNvSpPr/>
            <p:nvPr/>
          </p:nvSpPr>
          <p:spPr>
            <a:xfrm>
              <a:off x="2736850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5</a:t>
              </a:r>
            </a:p>
          </p:txBody>
        </p:sp>
        <p:sp>
          <p:nvSpPr>
            <p:cNvPr id="17" name="Oval 102">
              <a:extLst>
                <a:ext uri="{FF2B5EF4-FFF2-40B4-BE49-F238E27FC236}">
                  <a16:creationId xmlns:a16="http://schemas.microsoft.com/office/drawing/2014/main" id="{6CCF3CAD-2532-5E4E-98F3-CA25DD5C6798}"/>
                </a:ext>
              </a:extLst>
            </p:cNvPr>
            <p:cNvSpPr/>
            <p:nvPr/>
          </p:nvSpPr>
          <p:spPr>
            <a:xfrm>
              <a:off x="3360738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8</a:t>
              </a:r>
            </a:p>
          </p:txBody>
        </p:sp>
        <p:sp>
          <p:nvSpPr>
            <p:cNvPr id="18" name="Oval 103">
              <a:extLst>
                <a:ext uri="{FF2B5EF4-FFF2-40B4-BE49-F238E27FC236}">
                  <a16:creationId xmlns:a16="http://schemas.microsoft.com/office/drawing/2014/main" id="{12D96257-0DD8-0047-8B57-8236203A1505}"/>
                </a:ext>
              </a:extLst>
            </p:cNvPr>
            <p:cNvSpPr/>
            <p:nvPr/>
          </p:nvSpPr>
          <p:spPr>
            <a:xfrm>
              <a:off x="3984625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1</a:t>
              </a:r>
            </a:p>
          </p:txBody>
        </p:sp>
        <p:sp>
          <p:nvSpPr>
            <p:cNvPr id="19" name="Oval 104">
              <a:extLst>
                <a:ext uri="{FF2B5EF4-FFF2-40B4-BE49-F238E27FC236}">
                  <a16:creationId xmlns:a16="http://schemas.microsoft.com/office/drawing/2014/main" id="{306A1D84-9A71-BA4B-8948-FB7C8FDBF8A9}"/>
                </a:ext>
              </a:extLst>
            </p:cNvPr>
            <p:cNvSpPr/>
            <p:nvPr/>
          </p:nvSpPr>
          <p:spPr>
            <a:xfrm>
              <a:off x="4606925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9</a:t>
              </a:r>
            </a:p>
          </p:txBody>
        </p:sp>
        <p:sp>
          <p:nvSpPr>
            <p:cNvPr id="20" name="Oval 105">
              <a:extLst>
                <a:ext uri="{FF2B5EF4-FFF2-40B4-BE49-F238E27FC236}">
                  <a16:creationId xmlns:a16="http://schemas.microsoft.com/office/drawing/2014/main" id="{DD440416-E8FF-1A47-9ADF-E29897F6CB59}"/>
                </a:ext>
              </a:extLst>
            </p:cNvPr>
            <p:cNvSpPr/>
            <p:nvPr/>
          </p:nvSpPr>
          <p:spPr>
            <a:xfrm>
              <a:off x="5230813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2</a:t>
              </a:r>
            </a:p>
          </p:txBody>
        </p:sp>
        <p:sp>
          <p:nvSpPr>
            <p:cNvPr id="21" name="Oval 106">
              <a:extLst>
                <a:ext uri="{FF2B5EF4-FFF2-40B4-BE49-F238E27FC236}">
                  <a16:creationId xmlns:a16="http://schemas.microsoft.com/office/drawing/2014/main" id="{26DFC491-6F9D-7F45-9BE7-078831DA93C1}"/>
                </a:ext>
              </a:extLst>
            </p:cNvPr>
            <p:cNvSpPr/>
            <p:nvPr/>
          </p:nvSpPr>
          <p:spPr>
            <a:xfrm>
              <a:off x="5854700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6</a:t>
              </a:r>
            </a:p>
          </p:txBody>
        </p:sp>
        <p:sp>
          <p:nvSpPr>
            <p:cNvPr id="22" name="Oval 107">
              <a:extLst>
                <a:ext uri="{FF2B5EF4-FFF2-40B4-BE49-F238E27FC236}">
                  <a16:creationId xmlns:a16="http://schemas.microsoft.com/office/drawing/2014/main" id="{122608C3-6281-1C43-A9EB-35A28442DAE2}"/>
                </a:ext>
              </a:extLst>
            </p:cNvPr>
            <p:cNvSpPr/>
            <p:nvPr/>
          </p:nvSpPr>
          <p:spPr>
            <a:xfrm>
              <a:off x="6478588" y="4032250"/>
              <a:ext cx="346075" cy="48101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8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7</a:t>
              </a:r>
            </a:p>
          </p:txBody>
        </p:sp>
        <p:sp>
          <p:nvSpPr>
            <p:cNvPr id="23" name="Oval 108">
              <a:extLst>
                <a:ext uri="{FF2B5EF4-FFF2-40B4-BE49-F238E27FC236}">
                  <a16:creationId xmlns:a16="http://schemas.microsoft.com/office/drawing/2014/main" id="{9FE7903D-86A0-8348-B61F-642C2AF41C2C}"/>
                </a:ext>
              </a:extLst>
            </p:cNvPr>
            <p:cNvSpPr/>
            <p:nvPr/>
          </p:nvSpPr>
          <p:spPr>
            <a:xfrm>
              <a:off x="2616200" y="3933825"/>
              <a:ext cx="576263" cy="720725"/>
            </a:xfrm>
            <a:prstGeom prst="ellipse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4" name="Text Box 112">
            <a:extLst>
              <a:ext uri="{FF2B5EF4-FFF2-40B4-BE49-F238E27FC236}">
                <a16:creationId xmlns:a16="http://schemas.microsoft.com/office/drawing/2014/main" id="{0A7A9C6D-44BD-7943-B012-54C1A544C94E}"/>
              </a:ext>
            </a:extLst>
          </p:cNvPr>
          <p:cNvSpPr txBox="1"/>
          <p:nvPr/>
        </p:nvSpPr>
        <p:spPr>
          <a:xfrm>
            <a:off x="611188" y="1989138"/>
            <a:ext cx="8353425" cy="116955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Input: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zh-CN" sz="2800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个数构成的多重集合</a:t>
            </a:r>
            <a:r>
              <a:rPr lang="en-US" altLang="zh-CN" sz="2800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endParaRPr lang="en-US" altLang="zh-CN" sz="2800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Output: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使得  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-1 |{</a:t>
            </a:r>
            <a:r>
              <a:rPr lang="en-US" altLang="zh-CN" sz="2800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 | y&lt;x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}|-|{</a:t>
            </a:r>
            <a:r>
              <a:rPr lang="en-US" altLang="zh-CN" sz="2800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800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 | y&gt;x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}| 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8B061B-2CF5-3046-9251-F3EDE07C617A}"/>
              </a:ext>
            </a:extLst>
          </p:cNvPr>
          <p:cNvSpPr txBox="1"/>
          <p:nvPr/>
        </p:nvSpPr>
        <p:spPr>
          <a:xfrm>
            <a:off x="6002660" y="2037358"/>
            <a:ext cx="185663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元素可以有重复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C41DC9-4404-4D46-9C10-E7DC310B6DD0}"/>
              </a:ext>
            </a:extLst>
          </p:cNvPr>
          <p:cNvSpPr txBox="1"/>
          <p:nvPr/>
        </p:nvSpPr>
        <p:spPr>
          <a:xfrm>
            <a:off x="751382" y="5135706"/>
            <a:ext cx="7711086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108000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先排序，再取中位数？</a:t>
            </a:r>
            <a:r>
              <a:rPr lang="en-US" altLang="zh-CN" sz="2800" b="1" dirty="0">
                <a:solidFill>
                  <a:srgbClr val="FF0000"/>
                </a:solidFill>
              </a:rPr>
              <a:t>O(</a:t>
            </a:r>
            <a:r>
              <a:rPr lang="en-US" altLang="zh-CN" sz="2800" b="1" dirty="0" err="1">
                <a:solidFill>
                  <a:srgbClr val="FF0000"/>
                </a:solidFill>
              </a:rPr>
              <a:t>nlogn</a:t>
            </a:r>
            <a:r>
              <a:rPr lang="en-US" altLang="zh-CN" sz="2800" b="1" dirty="0">
                <a:solidFill>
                  <a:srgbClr val="FF0000"/>
                </a:solidFill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</a:rPr>
              <a:t>，可以更快吗？</a:t>
            </a:r>
            <a:endParaRPr lang="en-US" altLang="zh-CN" sz="2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76A7-2616-5447-9F73-A2F76DE7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C567C-8B6F-8847-BC94-0D767979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b="1" dirty="0"/>
              <a:t>中位数选取问题的复杂度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66DCA3-F9F4-1C43-8163-EFC1CCDB056E}"/>
              </a:ext>
            </a:extLst>
          </p:cNvPr>
          <p:cNvSpPr txBox="1">
            <a:spLocks/>
          </p:cNvSpPr>
          <p:nvPr/>
        </p:nvSpPr>
        <p:spPr>
          <a:xfrm>
            <a:off x="1410997" y="1875805"/>
            <a:ext cx="7200800" cy="356025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[Blum et al. </a:t>
            </a:r>
            <a:r>
              <a:rPr lang="en-US" altLang="zh-CN" sz="28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STOC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’72 &amp; </a:t>
            </a:r>
            <a:r>
              <a:rPr lang="en-US" altLang="zh-CN" sz="28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JCSS</a:t>
            </a:r>
            <a:r>
              <a:rPr lang="en-US" altLang="zh-CN" sz="2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’73]</a:t>
            </a:r>
          </a:p>
          <a:p>
            <a:pPr marL="0" lvl="1" algn="l" eaLnBrk="1" hangingPunct="1"/>
            <a:r>
              <a:rPr lang="en-US" altLang="zh-CN" sz="2400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A “shining” paper by five authors:</a:t>
            </a:r>
          </a:p>
          <a:p>
            <a:pPr marL="0" lvl="2" algn="l" eaLnBrk="1" hangingPunct="1"/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Manuel Blum</a:t>
            </a:r>
            <a:r>
              <a:rPr lang="en-US" altLang="zh-CN" sz="2400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(Turing Award 1995) </a:t>
            </a:r>
          </a:p>
          <a:p>
            <a:pPr marL="0" lvl="2" algn="l" eaLnBrk="1" hangingPunct="1"/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Robert W. Floyd</a:t>
            </a:r>
            <a:r>
              <a:rPr lang="en-US" altLang="zh-CN" sz="2400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(Turing Award 1978)</a:t>
            </a:r>
          </a:p>
          <a:p>
            <a:pPr marL="0" lvl="2" algn="l" eaLnBrk="1" hangingPunct="1"/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Vaughan R. Pratt</a:t>
            </a:r>
          </a:p>
          <a:p>
            <a:pPr marL="0" lvl="2" algn="l" eaLnBrk="1" hangingPunct="1"/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Ronald L. Rivest</a:t>
            </a:r>
            <a:r>
              <a:rPr lang="en-US" altLang="zh-CN" sz="2400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(Turing Award 2002)</a:t>
            </a:r>
          </a:p>
          <a:p>
            <a:pPr marL="0" lvl="2" algn="l" eaLnBrk="1" hangingPunct="1"/>
            <a:r>
              <a:rPr lang="en-US" altLang="zh-CN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Robert E. </a:t>
            </a:r>
            <a:r>
              <a:rPr lang="en-US" altLang="zh-CN" sz="2400" kern="0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Tarjan</a:t>
            </a:r>
            <a:r>
              <a:rPr lang="en-US" altLang="zh-CN" sz="2400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(Turing Award 1986)</a:t>
            </a:r>
          </a:p>
          <a:p>
            <a:pPr marL="0" lvl="1" algn="l" eaLnBrk="1" hangingPunct="1"/>
            <a:r>
              <a:rPr lang="zh-CN" altLang="en-US" sz="2400" b="1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2400" b="1" i="1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个数中选取中位数需要的比较操作的次数介于</a:t>
            </a:r>
            <a:r>
              <a:rPr lang="en-US" altLang="zh-CN" sz="2400" b="1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1.5</a:t>
            </a:r>
            <a:r>
              <a:rPr lang="en-US" altLang="zh-CN" sz="2400" b="1" i="1" kern="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zh-TW" altLang="en-US" sz="2400" b="1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5.43</a:t>
            </a:r>
            <a:r>
              <a:rPr lang="en-US" altLang="zh-CN" sz="2400" b="1" i="1" kern="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b="1" kern="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之间</a:t>
            </a:r>
            <a:endParaRPr lang="en-US" altLang="zh-CN" sz="2400" b="1" kern="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4" descr="blum">
            <a:extLst>
              <a:ext uri="{FF2B5EF4-FFF2-40B4-BE49-F238E27FC236}">
                <a16:creationId xmlns:a16="http://schemas.microsoft.com/office/drawing/2014/main" id="{401829B9-702C-0D4F-B0E9-7C8AA245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58" y="5700721"/>
            <a:ext cx="723900" cy="102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5" descr="[Image of Robert W Floyd]">
            <a:extLst>
              <a:ext uri="{FF2B5EF4-FFF2-40B4-BE49-F238E27FC236}">
                <a16:creationId xmlns:a16="http://schemas.microsoft.com/office/drawing/2014/main" id="{84547429-F59C-EA4A-81D5-5C2BC9E6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794" y="5680858"/>
            <a:ext cx="771525" cy="1008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6" descr="vp">
            <a:extLst>
              <a:ext uri="{FF2B5EF4-FFF2-40B4-BE49-F238E27FC236}">
                <a16:creationId xmlns:a16="http://schemas.microsoft.com/office/drawing/2014/main" id="{0052BAEB-7BF3-8548-AF56-9990CBA3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063" y="5630532"/>
            <a:ext cx="779463" cy="1044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7" descr="Photo of Ron Rivest">
            <a:extLst>
              <a:ext uri="{FF2B5EF4-FFF2-40B4-BE49-F238E27FC236}">
                <a16:creationId xmlns:a16="http://schemas.microsoft.com/office/drawing/2014/main" id="{D41BA96A-43D8-1144-8EDF-8406165DC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62" y="5522582"/>
            <a:ext cx="795338" cy="1152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8" descr="tarjan">
            <a:extLst>
              <a:ext uri="{FF2B5EF4-FFF2-40B4-BE49-F238E27FC236}">
                <a16:creationId xmlns:a16="http://schemas.microsoft.com/office/drawing/2014/main" id="{CCF6E00A-6C9E-0142-A454-D65DF7C5C6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82"/>
          <a:stretch>
            <a:fillRect/>
          </a:stretch>
        </p:blipFill>
        <p:spPr>
          <a:xfrm>
            <a:off x="5868144" y="5667144"/>
            <a:ext cx="801688" cy="8731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011829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CEC0-FB4B-3B46-BB1A-0AFF84B9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3071F-A450-A340-9A41-90E9C76F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上界</a:t>
            </a:r>
          </a:p>
          <a:p>
            <a:pPr lvl="1"/>
            <a:r>
              <a:rPr lang="en-US" altLang="zh-CN" b="0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0" i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0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b="0" i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0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i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0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zh-CN" b="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Schonhage</a:t>
            </a:r>
            <a:r>
              <a:rPr lang="en-US" altLang="zh-CN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Paterson, and </a:t>
            </a:r>
            <a:r>
              <a:rPr lang="en-US" altLang="zh-CN" b="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Pippenger</a:t>
            </a:r>
            <a:r>
              <a:rPr lang="en-US" altLang="zh-CN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b="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JCSS</a:t>
            </a:r>
            <a:r>
              <a:rPr lang="en-US" altLang="zh-CN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1975).</a:t>
            </a:r>
          </a:p>
          <a:p>
            <a:pPr lvl="1"/>
            <a:r>
              <a:rPr lang="en-US" altLang="zh-CN" b="0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2.95</a:t>
            </a:r>
            <a:r>
              <a:rPr lang="en-US" altLang="zh-CN" b="0" i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zh-CN" b="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Dor</a:t>
            </a:r>
            <a:r>
              <a:rPr lang="en-US" altLang="zh-CN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Zwick</a:t>
            </a:r>
            <a:r>
              <a:rPr lang="zh-TW" altLang="en-US" b="0" kern="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CN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SODA</a:t>
            </a:r>
            <a:r>
              <a:rPr lang="en-US" altLang="zh-CN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1995, </a:t>
            </a:r>
            <a:r>
              <a:rPr lang="en-US" altLang="zh-CN" b="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 Journal on Computing</a:t>
            </a:r>
            <a:r>
              <a:rPr lang="en-US" altLang="zh-CN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1999).</a:t>
            </a:r>
            <a:endParaRPr lang="en-CN" b="0" dirty="0"/>
          </a:p>
          <a:p>
            <a:endParaRPr lang="en-CN" dirty="0"/>
          </a:p>
          <a:p>
            <a:r>
              <a:rPr lang="en-CN" dirty="0"/>
              <a:t>下界</a:t>
            </a:r>
          </a:p>
          <a:p>
            <a:pPr lvl="1"/>
            <a:r>
              <a:rPr lang="en-US" altLang="zh-CN" b="0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0" i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0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b="0" i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b="0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i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0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Bent and John (</a:t>
            </a:r>
            <a:r>
              <a:rPr lang="en-US" altLang="zh-CN" b="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</a:t>
            </a:r>
            <a:r>
              <a:rPr lang="en-US" altLang="zh-CN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1985)</a:t>
            </a:r>
          </a:p>
          <a:p>
            <a:pPr lvl="1" eaLnBrk="1" hangingPunct="1"/>
            <a:r>
              <a:rPr lang="en-US" altLang="zh-CN" b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(2+2</a:t>
            </a:r>
            <a:r>
              <a:rPr lang="en-US" altLang="zh-CN" b="0" baseline="30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-80</a:t>
            </a:r>
            <a:r>
              <a:rPr lang="en-US" altLang="zh-CN" b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b="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Dor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Zwick (</a:t>
            </a: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FOCS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1996, </a:t>
            </a: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SIAM Journal on Discrete Math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2001).</a:t>
            </a:r>
            <a:endParaRPr lang="en-US" altLang="zh-CN" b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en-US" altLang="zh-CN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09352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40D9-4A38-0F4E-8C99-AC42C335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44EEB-EF7A-994D-A010-FC893B715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线性时间选择</a:t>
            </a:r>
          </a:p>
          <a:p>
            <a:pPr lvl="1" algn="just"/>
            <a:r>
              <a:rPr kumimoji="1" lang="zh-CN" alt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本节讨论如何在</a:t>
            </a:r>
            <a:r>
              <a:rPr kumimoji="1" lang="en-US" altLang="zh-CN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时间内从</a:t>
            </a:r>
            <a:r>
              <a:rPr kumimoji="1" lang="en-US" altLang="zh-CN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个不同的数中选取第</a:t>
            </a:r>
            <a:r>
              <a:rPr kumimoji="1" lang="en-US" altLang="zh-CN" i="1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zh-CN" alt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大的元素</a:t>
            </a:r>
            <a:endParaRPr kumimoji="1" lang="en-US" altLang="zh-CN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中位数问题也就解决了，因为选取中位数即选择第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n/2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大的元素</a:t>
            </a:r>
          </a:p>
          <a:p>
            <a:pPr lvl="1"/>
            <a:endParaRPr kumimoji="1" lang="zh-CN" alt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CN" dirty="0"/>
          </a:p>
        </p:txBody>
      </p:sp>
      <p:sp>
        <p:nvSpPr>
          <p:cNvPr id="4" name="Text Box 203">
            <a:extLst>
              <a:ext uri="{FF2B5EF4-FFF2-40B4-BE49-F238E27FC236}">
                <a16:creationId xmlns:a16="http://schemas.microsoft.com/office/drawing/2014/main" id="{DCE69CDB-BE95-C046-92EF-B6419692D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4419600"/>
            <a:ext cx="83534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Input: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不同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数构成的集合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整数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Output: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使得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中恰有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个元素小于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004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53CE-81FA-FD4E-B20C-33262371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-and-Conquer</a:t>
            </a:r>
            <a:r>
              <a:rPr lang="zh-CN" altLang="en-US" dirty="0"/>
              <a:t> 技术</a:t>
            </a:r>
            <a:endParaRPr lang="en-CN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6527F0C-908A-1442-A0F0-527C59A20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975" y="2564904"/>
            <a:ext cx="7766050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 marL="342900" indent="-342900" algn="l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Divide-and-Conquer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算法的设计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Divide-and-Conquer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算法的分析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6724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40D9-4A38-0F4E-8C99-AC42C335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44EEB-EF7A-994D-A010-FC893B715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分治算法</a:t>
            </a:r>
          </a:p>
          <a:p>
            <a:pPr lvl="1" algn="just"/>
            <a:r>
              <a:rPr kumimoji="1" lang="zh-CN" altLang="en-CN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如何</a:t>
            </a:r>
            <a:r>
              <a:rPr kumimoji="1" lang="zh-CN" alt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构造子问题？</a:t>
            </a:r>
            <a:endParaRPr kumimoji="1" lang="en-US" altLang="zh-CN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将集合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等分成两部分，然后分别求取中位数？怎么合并？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kumimoji="1" lang="zh-CN" alt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203">
                <a:extLst>
                  <a:ext uri="{FF2B5EF4-FFF2-40B4-BE49-F238E27FC236}">
                    <a16:creationId xmlns:a16="http://schemas.microsoft.com/office/drawing/2014/main" id="{DCE69CDB-BE95-C046-92EF-B6419692D3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2852936"/>
                <a:ext cx="8353425" cy="2367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b="1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</a:rPr>
                  <a:t>找到一个数</a:t>
                </a:r>
                <a:r>
                  <a:rPr kumimoji="1" lang="en-US" altLang="zh-CN" b="1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kumimoji="1" lang="zh-CN" altLang="en-US" b="1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</a:rPr>
                  <a:t>，将</a:t>
                </a:r>
                <a:r>
                  <a:rPr kumimoji="1" lang="en-US" altLang="zh-CN" b="1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kumimoji="1" lang="zh-CN" altLang="en-US" b="1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</a:rPr>
                  <a:t>分成两部分：</a:t>
                </a:r>
                <a:endParaRPr kumimoji="1" lang="en-US" altLang="zh-CN" b="1" dirty="0">
                  <a:solidFill>
                    <a:srgbClr val="800000"/>
                  </a:solidFill>
                  <a:ea typeface="+mn-ea"/>
                  <a:cs typeface="Times New Roman" panose="02020603050405020304" pitchFamily="18" charset="0"/>
                </a:endParaRPr>
              </a:p>
              <a:p>
                <a:pPr marL="457200" lvl="0" indent="-4572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noProof="0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小于</a:t>
                </a:r>
                <a:r>
                  <a:rPr kumimoji="1" lang="en-US" altLang="zh-CN" b="1" noProof="0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kumimoji="1" lang="zh-CN" altLang="en-US" b="1" noProof="0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的数组成一个子集</a:t>
                </a:r>
                <a:r>
                  <a:rPr kumimoji="1" lang="en-US" altLang="zh-CN" b="1" noProof="0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kumimoji="1" lang="en-US" altLang="zh-CN" b="1" baseline="-25000" noProof="0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zh-CN" altLang="en-US" b="1" noProof="0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，大于</a:t>
                </a:r>
                <a:r>
                  <a:rPr kumimoji="1" lang="en-US" altLang="zh-CN" b="1" noProof="0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kumimoji="1" lang="zh-CN" altLang="en-US" b="1" noProof="0" dirty="0">
                    <a:solidFill>
                      <a:srgbClr val="800000"/>
                    </a:solidFill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的数组成一个子集</a:t>
                </a:r>
                <a:r>
                  <a:rPr kumimoji="1" lang="en-US" altLang="zh-CN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kumimoji="1" lang="en-US" altLang="zh-CN" b="1" baseline="-25000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kumimoji="1" lang="zh-CN" altLang="en-US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；</a:t>
                </a:r>
                <a:endParaRPr kumimoji="1" lang="en-US" altLang="zh-CN" b="1" noProof="0" dirty="0">
                  <a:solidFill>
                    <a:srgbClr val="800000"/>
                  </a:solidFill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lvl="0" indent="-4572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u="none" strike="noStrike" kern="1200" cap="none" spc="0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如果</a:t>
                </a:r>
                <a:r>
                  <a:rPr kumimoji="1" lang="en-US" altLang="zh-CN" b="1" u="none" strike="noStrike" kern="1200" cap="none" spc="0" normalizeH="0" baseline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|</a:t>
                </a:r>
                <a:r>
                  <a:rPr kumimoji="1" lang="en-US" altLang="zh-CN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kumimoji="1" lang="en-US" altLang="zh-CN" b="1" baseline="-25000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en-US" altLang="zh-CN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|&gt;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zh-CN" b="1" i="1" smtClean="0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den>
                    </m:f>
                  </m:oMath>
                </a14:m>
                <a:r>
                  <a:rPr kumimoji="1" lang="en-US" altLang="zh-CN" b="1" u="none" strike="noStrike" kern="1200" cap="none" spc="0" normalizeH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|X|</a:t>
                </a:r>
                <a:r>
                  <a:rPr kumimoji="1" lang="zh-CN" altLang="en-US" b="1" u="none" strike="noStrike" kern="1200" cap="none" spc="0" normalizeH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，那么中位数在</a:t>
                </a:r>
                <a:r>
                  <a:rPr kumimoji="1" lang="en-US" altLang="zh-CN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kumimoji="1" lang="en-US" altLang="zh-CN" b="1" baseline="-25000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zh-CN" altLang="en-US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中，否则在</a:t>
                </a:r>
                <a:r>
                  <a:rPr kumimoji="1" lang="en-US" altLang="zh-CN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kumimoji="1" lang="en-US" altLang="zh-CN" b="1" baseline="-25000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kumimoji="1" lang="zh-CN" altLang="en-US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中；</a:t>
                </a:r>
                <a:endParaRPr kumimoji="1" lang="en-US" altLang="zh-CN" b="1" dirty="0">
                  <a:solidFill>
                    <a:srgbClr val="800000"/>
                  </a:solidFill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lvl="0" indent="-4572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u="none" strike="noStrike" kern="1200" cap="none" spc="0" normalizeH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于是在</a:t>
                </a:r>
                <a:r>
                  <a:rPr kumimoji="1" lang="en-US" altLang="zh-CN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kumimoji="1" lang="en-US" altLang="zh-CN" b="1" baseline="-25000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kumimoji="1" lang="zh-CN" altLang="en-US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或者</a:t>
                </a:r>
                <a:r>
                  <a:rPr kumimoji="1" lang="en-US" altLang="zh-CN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r>
                  <a:rPr kumimoji="1" lang="en-US" altLang="zh-CN" b="1" baseline="-25000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kumimoji="1" lang="zh-CN" altLang="en-US" b="1" dirty="0">
                    <a:solidFill>
                      <a:srgbClr val="8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中寻找中位数构成子问题，通过递归求解。</a:t>
                </a:r>
                <a:endParaRPr kumimoji="1" lang="en-US" altLang="zh-CN" b="1" u="none" strike="noStrike" kern="1200" cap="none" spc="0" normalizeH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" name="Text Box 203">
                <a:extLst>
                  <a:ext uri="{FF2B5EF4-FFF2-40B4-BE49-F238E27FC236}">
                    <a16:creationId xmlns:a16="http://schemas.microsoft.com/office/drawing/2014/main" id="{DCE69CDB-BE95-C046-92EF-B6419692D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2852936"/>
                <a:ext cx="8353425" cy="2367315"/>
              </a:xfrm>
              <a:prstGeom prst="rect">
                <a:avLst/>
              </a:prstGeom>
              <a:blipFill>
                <a:blip r:embed="rId2"/>
                <a:stretch>
                  <a:fillRect l="-1214" t="-3209" r="-4401" b="-53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D289F0-52D3-DC4A-A8D6-5AA5BC62AD8B}"/>
              </a:ext>
            </a:extLst>
          </p:cNvPr>
          <p:cNvSpPr txBox="1"/>
          <p:nvPr/>
        </p:nvSpPr>
        <p:spPr>
          <a:xfrm>
            <a:off x="1043856" y="5542557"/>
            <a:ext cx="748883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108000" rtlCol="0">
            <a:spAutoFit/>
          </a:bodyPr>
          <a:lstStyle/>
          <a:p>
            <a:pPr algn="just"/>
            <a:r>
              <a:rPr lang="zh-CN" altLang="en-US" sz="1800" dirty="0">
                <a:solidFill>
                  <a:srgbClr val="FF0000"/>
                </a:solidFill>
              </a:rPr>
              <a:t>关键：</a:t>
            </a:r>
            <a:r>
              <a:rPr lang="en-US" altLang="zh-CN" sz="1800" dirty="0">
                <a:solidFill>
                  <a:srgbClr val="FF0000"/>
                </a:solidFill>
              </a:rPr>
              <a:t>x</a:t>
            </a:r>
            <a:r>
              <a:rPr lang="zh-CN" altLang="en-US" sz="1800" dirty="0">
                <a:solidFill>
                  <a:srgbClr val="FF0000"/>
                </a:solidFill>
              </a:rPr>
              <a:t>将</a:t>
            </a:r>
            <a:r>
              <a:rPr lang="en-US" altLang="zh-CN" sz="1800" dirty="0">
                <a:solidFill>
                  <a:srgbClr val="FF0000"/>
                </a:solidFill>
              </a:rPr>
              <a:t>X</a:t>
            </a:r>
            <a:r>
              <a:rPr lang="zh-CN" altLang="en-US" sz="1800" dirty="0">
                <a:solidFill>
                  <a:srgbClr val="FF0000"/>
                </a:solidFill>
              </a:rPr>
              <a:t>划分越均衡，子问题规模越小，如何确定（估计）合适的</a:t>
            </a:r>
            <a:r>
              <a:rPr lang="en-US" altLang="zh-CN" sz="1800" dirty="0">
                <a:solidFill>
                  <a:srgbClr val="FF0000"/>
                </a:solidFill>
              </a:rPr>
              <a:t>x</a:t>
            </a:r>
            <a:r>
              <a:rPr lang="zh-CN" altLang="en-US" sz="1800" dirty="0">
                <a:solidFill>
                  <a:srgbClr val="FF0000"/>
                </a:solidFill>
              </a:rPr>
              <a:t>？</a:t>
            </a:r>
            <a:endParaRPr lang="en-US" altLang="zh-CN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1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4B3-9C11-AD42-904E-CF8CDEEE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89E5-1C2A-BD4C-9674-6BEB8388E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求解步骤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87128A-026E-BE4E-A057-D5AA65A1BA33}"/>
              </a:ext>
            </a:extLst>
          </p:cNvPr>
          <p:cNvSpPr txBox="1">
            <a:spLocks/>
          </p:cNvSpPr>
          <p:nvPr/>
        </p:nvSpPr>
        <p:spPr>
          <a:xfrm>
            <a:off x="685800" y="1808757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第一步</a:t>
            </a:r>
            <a:r>
              <a:rPr lang="zh-CN" altLang="en-US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：分组，每组</a:t>
            </a:r>
            <a:r>
              <a:rPr lang="en-US" altLang="zh-CN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个数</a:t>
            </a:r>
            <a:br>
              <a:rPr lang="zh-CN" altLang="en-US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   最后一组可能少于</a:t>
            </a:r>
            <a:r>
              <a:rPr lang="en-US" altLang="zh-CN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个数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3F361E-9A6B-F340-B5C7-C8BA7B1C9D4F}"/>
              </a:ext>
            </a:extLst>
          </p:cNvPr>
          <p:cNvGrpSpPr/>
          <p:nvPr/>
        </p:nvGrpSpPr>
        <p:grpSpPr>
          <a:xfrm>
            <a:off x="970781" y="3356992"/>
            <a:ext cx="7056438" cy="3024187"/>
            <a:chOff x="1187450" y="2636838"/>
            <a:chExt cx="7056438" cy="3024187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1DADA94F-855F-FE4B-849E-5B63903C82FF}"/>
                </a:ext>
              </a:extLst>
            </p:cNvPr>
            <p:cNvGrpSpPr/>
            <p:nvPr/>
          </p:nvGrpSpPr>
          <p:grpSpPr>
            <a:xfrm>
              <a:off x="1187450" y="2636838"/>
              <a:ext cx="6337300" cy="3024187"/>
              <a:chOff x="0" y="0"/>
              <a:chExt cx="3992" cy="1905"/>
            </a:xfrm>
          </p:grpSpPr>
          <p:grpSp>
            <p:nvGrpSpPr>
              <p:cNvPr id="10" name="Group 4">
                <a:extLst>
                  <a:ext uri="{FF2B5EF4-FFF2-40B4-BE49-F238E27FC236}">
                    <a16:creationId xmlns:a16="http://schemas.microsoft.com/office/drawing/2014/main" id="{D604EF54-22DE-2E45-8635-71A60C03A31F}"/>
                  </a:ext>
                </a:extLst>
              </p:cNvPr>
              <p:cNvGrpSpPr/>
              <p:nvPr/>
            </p:nvGrpSpPr>
            <p:grpSpPr>
              <a:xfrm>
                <a:off x="0" y="0"/>
                <a:ext cx="227" cy="1905"/>
                <a:chOff x="0" y="0"/>
                <a:chExt cx="227" cy="1905"/>
              </a:xfrm>
            </p:grpSpPr>
            <p:sp>
              <p:nvSpPr>
                <p:cNvPr id="59" name="Oval 4">
                  <a:extLst>
                    <a:ext uri="{FF2B5EF4-FFF2-40B4-BE49-F238E27FC236}">
                      <a16:creationId xmlns:a16="http://schemas.microsoft.com/office/drawing/2014/main" id="{92E12B20-27D1-CF47-8055-F62BE84ACCE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0" name="Oval 5">
                  <a:extLst>
                    <a:ext uri="{FF2B5EF4-FFF2-40B4-BE49-F238E27FC236}">
                      <a16:creationId xmlns:a16="http://schemas.microsoft.com/office/drawing/2014/main" id="{3C2E356C-8B6C-F148-B414-EC690DE63519}"/>
                    </a:ext>
                  </a:extLst>
                </p:cNvPr>
                <p:cNvSpPr/>
                <p:nvPr/>
              </p:nvSpPr>
              <p:spPr>
                <a:xfrm>
                  <a:off x="0" y="41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1" name="Oval 6">
                  <a:extLst>
                    <a:ext uri="{FF2B5EF4-FFF2-40B4-BE49-F238E27FC236}">
                      <a16:creationId xmlns:a16="http://schemas.microsoft.com/office/drawing/2014/main" id="{3B14C35F-53A2-1A40-B74B-5D27DD3B8328}"/>
                    </a:ext>
                  </a:extLst>
                </p:cNvPr>
                <p:cNvSpPr/>
                <p:nvPr/>
              </p:nvSpPr>
              <p:spPr>
                <a:xfrm>
                  <a:off x="0" y="83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2" name="Oval 7">
                  <a:extLst>
                    <a:ext uri="{FF2B5EF4-FFF2-40B4-BE49-F238E27FC236}">
                      <a16:creationId xmlns:a16="http://schemas.microsoft.com/office/drawing/2014/main" id="{E42DE1BF-41FB-804C-851C-B6CDE6794BB3}"/>
                    </a:ext>
                  </a:extLst>
                </p:cNvPr>
                <p:cNvSpPr/>
                <p:nvPr/>
              </p:nvSpPr>
              <p:spPr>
                <a:xfrm>
                  <a:off x="0" y="125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3" name="Oval 8">
                  <a:extLst>
                    <a:ext uri="{FF2B5EF4-FFF2-40B4-BE49-F238E27FC236}">
                      <a16:creationId xmlns:a16="http://schemas.microsoft.com/office/drawing/2014/main" id="{FDE7542E-3925-6B47-AE3B-E8EA12BBC492}"/>
                    </a:ext>
                  </a:extLst>
                </p:cNvPr>
                <p:cNvSpPr/>
                <p:nvPr/>
              </p:nvSpPr>
              <p:spPr>
                <a:xfrm>
                  <a:off x="0" y="167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BC778BB-BA3C-8D4D-93BE-07C62DB535D4}"/>
                  </a:ext>
                </a:extLst>
              </p:cNvPr>
              <p:cNvGrpSpPr/>
              <p:nvPr/>
            </p:nvGrpSpPr>
            <p:grpSpPr>
              <a:xfrm>
                <a:off x="470" y="0"/>
                <a:ext cx="227" cy="1905"/>
                <a:chOff x="0" y="0"/>
                <a:chExt cx="227" cy="1905"/>
              </a:xfrm>
            </p:grpSpPr>
            <p:sp>
              <p:nvSpPr>
                <p:cNvPr id="54" name="Oval 10">
                  <a:extLst>
                    <a:ext uri="{FF2B5EF4-FFF2-40B4-BE49-F238E27FC236}">
                      <a16:creationId xmlns:a16="http://schemas.microsoft.com/office/drawing/2014/main" id="{B37C01CE-24EE-3C48-BA73-F85F46FA8F4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" name="Oval 11">
                  <a:extLst>
                    <a:ext uri="{FF2B5EF4-FFF2-40B4-BE49-F238E27FC236}">
                      <a16:creationId xmlns:a16="http://schemas.microsoft.com/office/drawing/2014/main" id="{D5F089B0-670C-894A-A881-E0D9B1AFE28A}"/>
                    </a:ext>
                  </a:extLst>
                </p:cNvPr>
                <p:cNvSpPr/>
                <p:nvPr/>
              </p:nvSpPr>
              <p:spPr>
                <a:xfrm>
                  <a:off x="0" y="41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6" name="Oval 12">
                  <a:extLst>
                    <a:ext uri="{FF2B5EF4-FFF2-40B4-BE49-F238E27FC236}">
                      <a16:creationId xmlns:a16="http://schemas.microsoft.com/office/drawing/2014/main" id="{9E3AB611-8058-B645-B500-9F55DB9395D7}"/>
                    </a:ext>
                  </a:extLst>
                </p:cNvPr>
                <p:cNvSpPr/>
                <p:nvPr/>
              </p:nvSpPr>
              <p:spPr>
                <a:xfrm>
                  <a:off x="0" y="83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7" name="Oval 13">
                  <a:extLst>
                    <a:ext uri="{FF2B5EF4-FFF2-40B4-BE49-F238E27FC236}">
                      <a16:creationId xmlns:a16="http://schemas.microsoft.com/office/drawing/2014/main" id="{6271B723-59D1-004F-A5AC-4FE1EC96A132}"/>
                    </a:ext>
                  </a:extLst>
                </p:cNvPr>
                <p:cNvSpPr/>
                <p:nvPr/>
              </p:nvSpPr>
              <p:spPr>
                <a:xfrm>
                  <a:off x="0" y="125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" name="Oval 14">
                  <a:extLst>
                    <a:ext uri="{FF2B5EF4-FFF2-40B4-BE49-F238E27FC236}">
                      <a16:creationId xmlns:a16="http://schemas.microsoft.com/office/drawing/2014/main" id="{6C3A9E45-C2F7-2743-9911-B85E27C9B4A1}"/>
                    </a:ext>
                  </a:extLst>
                </p:cNvPr>
                <p:cNvSpPr/>
                <p:nvPr/>
              </p:nvSpPr>
              <p:spPr>
                <a:xfrm>
                  <a:off x="0" y="167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" name="Group 16">
                <a:extLst>
                  <a:ext uri="{FF2B5EF4-FFF2-40B4-BE49-F238E27FC236}">
                    <a16:creationId xmlns:a16="http://schemas.microsoft.com/office/drawing/2014/main" id="{81EC71CC-B7D6-7C4D-BD09-07D00FA266FB}"/>
                  </a:ext>
                </a:extLst>
              </p:cNvPr>
              <p:cNvGrpSpPr/>
              <p:nvPr/>
            </p:nvGrpSpPr>
            <p:grpSpPr>
              <a:xfrm>
                <a:off x="941" y="0"/>
                <a:ext cx="227" cy="1905"/>
                <a:chOff x="0" y="0"/>
                <a:chExt cx="227" cy="1905"/>
              </a:xfrm>
            </p:grpSpPr>
            <p:sp>
              <p:nvSpPr>
                <p:cNvPr id="49" name="Oval 16">
                  <a:extLst>
                    <a:ext uri="{FF2B5EF4-FFF2-40B4-BE49-F238E27FC236}">
                      <a16:creationId xmlns:a16="http://schemas.microsoft.com/office/drawing/2014/main" id="{42CC8216-C056-3D43-857A-C846A997F58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0" name="Oval 17">
                  <a:extLst>
                    <a:ext uri="{FF2B5EF4-FFF2-40B4-BE49-F238E27FC236}">
                      <a16:creationId xmlns:a16="http://schemas.microsoft.com/office/drawing/2014/main" id="{89000636-B6BD-1B47-AEC4-1E62D130098B}"/>
                    </a:ext>
                  </a:extLst>
                </p:cNvPr>
                <p:cNvSpPr/>
                <p:nvPr/>
              </p:nvSpPr>
              <p:spPr>
                <a:xfrm>
                  <a:off x="0" y="41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" name="Oval 18">
                  <a:extLst>
                    <a:ext uri="{FF2B5EF4-FFF2-40B4-BE49-F238E27FC236}">
                      <a16:creationId xmlns:a16="http://schemas.microsoft.com/office/drawing/2014/main" id="{5C7ED809-1536-F643-88FF-36C00FFFCF19}"/>
                    </a:ext>
                  </a:extLst>
                </p:cNvPr>
                <p:cNvSpPr/>
                <p:nvPr/>
              </p:nvSpPr>
              <p:spPr>
                <a:xfrm>
                  <a:off x="0" y="83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" name="Oval 19">
                  <a:extLst>
                    <a:ext uri="{FF2B5EF4-FFF2-40B4-BE49-F238E27FC236}">
                      <a16:creationId xmlns:a16="http://schemas.microsoft.com/office/drawing/2014/main" id="{ED4112D6-CA3C-FE41-8C5D-98E37D1845FB}"/>
                    </a:ext>
                  </a:extLst>
                </p:cNvPr>
                <p:cNvSpPr/>
                <p:nvPr/>
              </p:nvSpPr>
              <p:spPr>
                <a:xfrm>
                  <a:off x="0" y="125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" name="Oval 20">
                  <a:extLst>
                    <a:ext uri="{FF2B5EF4-FFF2-40B4-BE49-F238E27FC236}">
                      <a16:creationId xmlns:a16="http://schemas.microsoft.com/office/drawing/2014/main" id="{7ADBE1A3-E777-2344-AFA5-A7AE97A2E03E}"/>
                    </a:ext>
                  </a:extLst>
                </p:cNvPr>
                <p:cNvSpPr/>
                <p:nvPr/>
              </p:nvSpPr>
              <p:spPr>
                <a:xfrm>
                  <a:off x="0" y="167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Group 22">
                <a:extLst>
                  <a:ext uri="{FF2B5EF4-FFF2-40B4-BE49-F238E27FC236}">
                    <a16:creationId xmlns:a16="http://schemas.microsoft.com/office/drawing/2014/main" id="{7063987E-0F3C-8A4F-9974-C811FBAFB086}"/>
                  </a:ext>
                </a:extLst>
              </p:cNvPr>
              <p:cNvGrpSpPr/>
              <p:nvPr/>
            </p:nvGrpSpPr>
            <p:grpSpPr>
              <a:xfrm>
                <a:off x="1411" y="0"/>
                <a:ext cx="227" cy="1905"/>
                <a:chOff x="0" y="0"/>
                <a:chExt cx="227" cy="1905"/>
              </a:xfrm>
            </p:grpSpPr>
            <p:sp>
              <p:nvSpPr>
                <p:cNvPr id="44" name="Oval 22">
                  <a:extLst>
                    <a:ext uri="{FF2B5EF4-FFF2-40B4-BE49-F238E27FC236}">
                      <a16:creationId xmlns:a16="http://schemas.microsoft.com/office/drawing/2014/main" id="{58E7B0EC-779A-3942-9920-8339DFAF80A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Oval 23">
                  <a:extLst>
                    <a:ext uri="{FF2B5EF4-FFF2-40B4-BE49-F238E27FC236}">
                      <a16:creationId xmlns:a16="http://schemas.microsoft.com/office/drawing/2014/main" id="{4F28247B-BE4E-E64D-9074-80286EC9FCC5}"/>
                    </a:ext>
                  </a:extLst>
                </p:cNvPr>
                <p:cNvSpPr/>
                <p:nvPr/>
              </p:nvSpPr>
              <p:spPr>
                <a:xfrm>
                  <a:off x="0" y="41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6" name="Oval 24">
                  <a:extLst>
                    <a:ext uri="{FF2B5EF4-FFF2-40B4-BE49-F238E27FC236}">
                      <a16:creationId xmlns:a16="http://schemas.microsoft.com/office/drawing/2014/main" id="{CBF5A040-B4A5-2841-8383-49E5B319190D}"/>
                    </a:ext>
                  </a:extLst>
                </p:cNvPr>
                <p:cNvSpPr/>
                <p:nvPr/>
              </p:nvSpPr>
              <p:spPr>
                <a:xfrm>
                  <a:off x="0" y="83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Oval 25">
                  <a:extLst>
                    <a:ext uri="{FF2B5EF4-FFF2-40B4-BE49-F238E27FC236}">
                      <a16:creationId xmlns:a16="http://schemas.microsoft.com/office/drawing/2014/main" id="{296FE9A2-C421-DA4D-81D1-01B717541B26}"/>
                    </a:ext>
                  </a:extLst>
                </p:cNvPr>
                <p:cNvSpPr/>
                <p:nvPr/>
              </p:nvSpPr>
              <p:spPr>
                <a:xfrm>
                  <a:off x="0" y="125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Oval 26">
                  <a:extLst>
                    <a:ext uri="{FF2B5EF4-FFF2-40B4-BE49-F238E27FC236}">
                      <a16:creationId xmlns:a16="http://schemas.microsoft.com/office/drawing/2014/main" id="{9501A691-F3F4-8B42-A49E-5096DC72B0DD}"/>
                    </a:ext>
                  </a:extLst>
                </p:cNvPr>
                <p:cNvSpPr/>
                <p:nvPr/>
              </p:nvSpPr>
              <p:spPr>
                <a:xfrm>
                  <a:off x="0" y="167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" name="Group 28">
                <a:extLst>
                  <a:ext uri="{FF2B5EF4-FFF2-40B4-BE49-F238E27FC236}">
                    <a16:creationId xmlns:a16="http://schemas.microsoft.com/office/drawing/2014/main" id="{64BF71F6-FEBE-6342-88A5-1922C05AC487}"/>
                  </a:ext>
                </a:extLst>
              </p:cNvPr>
              <p:cNvGrpSpPr/>
              <p:nvPr/>
            </p:nvGrpSpPr>
            <p:grpSpPr>
              <a:xfrm>
                <a:off x="1882" y="0"/>
                <a:ext cx="227" cy="1905"/>
                <a:chOff x="0" y="0"/>
                <a:chExt cx="227" cy="1905"/>
              </a:xfrm>
            </p:grpSpPr>
            <p:sp>
              <p:nvSpPr>
                <p:cNvPr id="39" name="Oval 28">
                  <a:extLst>
                    <a:ext uri="{FF2B5EF4-FFF2-40B4-BE49-F238E27FC236}">
                      <a16:creationId xmlns:a16="http://schemas.microsoft.com/office/drawing/2014/main" id="{98C7AF7F-C015-3748-A578-D64E4F36751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" name="Oval 29">
                  <a:extLst>
                    <a:ext uri="{FF2B5EF4-FFF2-40B4-BE49-F238E27FC236}">
                      <a16:creationId xmlns:a16="http://schemas.microsoft.com/office/drawing/2014/main" id="{1F4D54BC-D3D4-3746-ACA0-979535A9FBF8}"/>
                    </a:ext>
                  </a:extLst>
                </p:cNvPr>
                <p:cNvSpPr/>
                <p:nvPr/>
              </p:nvSpPr>
              <p:spPr>
                <a:xfrm>
                  <a:off x="0" y="41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" name="Oval 30">
                  <a:extLst>
                    <a:ext uri="{FF2B5EF4-FFF2-40B4-BE49-F238E27FC236}">
                      <a16:creationId xmlns:a16="http://schemas.microsoft.com/office/drawing/2014/main" id="{6570C159-1693-B24A-BA19-5E6119869CA2}"/>
                    </a:ext>
                  </a:extLst>
                </p:cNvPr>
                <p:cNvSpPr/>
                <p:nvPr/>
              </p:nvSpPr>
              <p:spPr>
                <a:xfrm>
                  <a:off x="0" y="83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" name="Oval 31">
                  <a:extLst>
                    <a:ext uri="{FF2B5EF4-FFF2-40B4-BE49-F238E27FC236}">
                      <a16:creationId xmlns:a16="http://schemas.microsoft.com/office/drawing/2014/main" id="{0412FACE-B07F-C14D-B52C-35F4B7991F8C}"/>
                    </a:ext>
                  </a:extLst>
                </p:cNvPr>
                <p:cNvSpPr/>
                <p:nvPr/>
              </p:nvSpPr>
              <p:spPr>
                <a:xfrm>
                  <a:off x="0" y="125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" name="Oval 32">
                  <a:extLst>
                    <a:ext uri="{FF2B5EF4-FFF2-40B4-BE49-F238E27FC236}">
                      <a16:creationId xmlns:a16="http://schemas.microsoft.com/office/drawing/2014/main" id="{118EDD42-266C-3D4C-8567-6F1C8D92D619}"/>
                    </a:ext>
                  </a:extLst>
                </p:cNvPr>
                <p:cNvSpPr/>
                <p:nvPr/>
              </p:nvSpPr>
              <p:spPr>
                <a:xfrm>
                  <a:off x="0" y="167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Group 34">
                <a:extLst>
                  <a:ext uri="{FF2B5EF4-FFF2-40B4-BE49-F238E27FC236}">
                    <a16:creationId xmlns:a16="http://schemas.microsoft.com/office/drawing/2014/main" id="{16F4F15A-1A6F-3B4D-9F93-31881E8891A1}"/>
                  </a:ext>
                </a:extLst>
              </p:cNvPr>
              <p:cNvGrpSpPr/>
              <p:nvPr/>
            </p:nvGrpSpPr>
            <p:grpSpPr>
              <a:xfrm>
                <a:off x="2353" y="0"/>
                <a:ext cx="227" cy="1905"/>
                <a:chOff x="0" y="0"/>
                <a:chExt cx="227" cy="1905"/>
              </a:xfrm>
            </p:grpSpPr>
            <p:sp>
              <p:nvSpPr>
                <p:cNvPr id="34" name="Oval 34">
                  <a:extLst>
                    <a:ext uri="{FF2B5EF4-FFF2-40B4-BE49-F238E27FC236}">
                      <a16:creationId xmlns:a16="http://schemas.microsoft.com/office/drawing/2014/main" id="{D45276C9-68C8-C249-BA6A-5D28FF1E7CA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" name="Oval 35">
                  <a:extLst>
                    <a:ext uri="{FF2B5EF4-FFF2-40B4-BE49-F238E27FC236}">
                      <a16:creationId xmlns:a16="http://schemas.microsoft.com/office/drawing/2014/main" id="{676F3144-17FE-0B4C-A08C-4AD2359A5286}"/>
                    </a:ext>
                  </a:extLst>
                </p:cNvPr>
                <p:cNvSpPr/>
                <p:nvPr/>
              </p:nvSpPr>
              <p:spPr>
                <a:xfrm>
                  <a:off x="0" y="41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" name="Oval 36">
                  <a:extLst>
                    <a:ext uri="{FF2B5EF4-FFF2-40B4-BE49-F238E27FC236}">
                      <a16:creationId xmlns:a16="http://schemas.microsoft.com/office/drawing/2014/main" id="{CC9CEF46-8707-014E-BFBF-62D723D6CC7D}"/>
                    </a:ext>
                  </a:extLst>
                </p:cNvPr>
                <p:cNvSpPr/>
                <p:nvPr/>
              </p:nvSpPr>
              <p:spPr>
                <a:xfrm>
                  <a:off x="0" y="83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" name="Oval 37">
                  <a:extLst>
                    <a:ext uri="{FF2B5EF4-FFF2-40B4-BE49-F238E27FC236}">
                      <a16:creationId xmlns:a16="http://schemas.microsoft.com/office/drawing/2014/main" id="{0D289871-007E-F34C-AD98-052011E3A949}"/>
                    </a:ext>
                  </a:extLst>
                </p:cNvPr>
                <p:cNvSpPr/>
                <p:nvPr/>
              </p:nvSpPr>
              <p:spPr>
                <a:xfrm>
                  <a:off x="0" y="125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" name="Oval 38">
                  <a:extLst>
                    <a:ext uri="{FF2B5EF4-FFF2-40B4-BE49-F238E27FC236}">
                      <a16:creationId xmlns:a16="http://schemas.microsoft.com/office/drawing/2014/main" id="{FD69E99D-3D52-D94F-9236-76C1F6364938}"/>
                    </a:ext>
                  </a:extLst>
                </p:cNvPr>
                <p:cNvSpPr/>
                <p:nvPr/>
              </p:nvSpPr>
              <p:spPr>
                <a:xfrm>
                  <a:off x="0" y="167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Group 40">
                <a:extLst>
                  <a:ext uri="{FF2B5EF4-FFF2-40B4-BE49-F238E27FC236}">
                    <a16:creationId xmlns:a16="http://schemas.microsoft.com/office/drawing/2014/main" id="{2022CD54-6172-1944-9061-916CD7DCA4C2}"/>
                  </a:ext>
                </a:extLst>
              </p:cNvPr>
              <p:cNvGrpSpPr/>
              <p:nvPr/>
            </p:nvGrpSpPr>
            <p:grpSpPr>
              <a:xfrm>
                <a:off x="2823" y="0"/>
                <a:ext cx="227" cy="1905"/>
                <a:chOff x="0" y="0"/>
                <a:chExt cx="227" cy="1905"/>
              </a:xfrm>
            </p:grpSpPr>
            <p:sp>
              <p:nvSpPr>
                <p:cNvPr id="29" name="Oval 40">
                  <a:extLst>
                    <a:ext uri="{FF2B5EF4-FFF2-40B4-BE49-F238E27FC236}">
                      <a16:creationId xmlns:a16="http://schemas.microsoft.com/office/drawing/2014/main" id="{DF28FA1E-0693-F44A-A217-3587DB554D9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" name="Oval 41">
                  <a:extLst>
                    <a:ext uri="{FF2B5EF4-FFF2-40B4-BE49-F238E27FC236}">
                      <a16:creationId xmlns:a16="http://schemas.microsoft.com/office/drawing/2014/main" id="{A364748D-6ED8-524E-B312-1AC1DF50D00B}"/>
                    </a:ext>
                  </a:extLst>
                </p:cNvPr>
                <p:cNvSpPr/>
                <p:nvPr/>
              </p:nvSpPr>
              <p:spPr>
                <a:xfrm>
                  <a:off x="0" y="41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" name="Oval 42">
                  <a:extLst>
                    <a:ext uri="{FF2B5EF4-FFF2-40B4-BE49-F238E27FC236}">
                      <a16:creationId xmlns:a16="http://schemas.microsoft.com/office/drawing/2014/main" id="{BAEC0D8A-E3A5-4F44-A420-4CDD5843363C}"/>
                    </a:ext>
                  </a:extLst>
                </p:cNvPr>
                <p:cNvSpPr/>
                <p:nvPr/>
              </p:nvSpPr>
              <p:spPr>
                <a:xfrm>
                  <a:off x="0" y="83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" name="Oval 43">
                  <a:extLst>
                    <a:ext uri="{FF2B5EF4-FFF2-40B4-BE49-F238E27FC236}">
                      <a16:creationId xmlns:a16="http://schemas.microsoft.com/office/drawing/2014/main" id="{7D360185-0FB1-1F49-A63F-E9A9EF248E49}"/>
                    </a:ext>
                  </a:extLst>
                </p:cNvPr>
                <p:cNvSpPr/>
                <p:nvPr/>
              </p:nvSpPr>
              <p:spPr>
                <a:xfrm>
                  <a:off x="0" y="125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" name="Oval 44">
                  <a:extLst>
                    <a:ext uri="{FF2B5EF4-FFF2-40B4-BE49-F238E27FC236}">
                      <a16:creationId xmlns:a16="http://schemas.microsoft.com/office/drawing/2014/main" id="{96DEFE83-A98E-CA4C-8D72-8166C67A878E}"/>
                    </a:ext>
                  </a:extLst>
                </p:cNvPr>
                <p:cNvSpPr/>
                <p:nvPr/>
              </p:nvSpPr>
              <p:spPr>
                <a:xfrm>
                  <a:off x="0" y="167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" name="Group 46">
                <a:extLst>
                  <a:ext uri="{FF2B5EF4-FFF2-40B4-BE49-F238E27FC236}">
                    <a16:creationId xmlns:a16="http://schemas.microsoft.com/office/drawing/2014/main" id="{897CDE57-74B2-5E43-B316-5406C72A5C77}"/>
                  </a:ext>
                </a:extLst>
              </p:cNvPr>
              <p:cNvGrpSpPr/>
              <p:nvPr/>
            </p:nvGrpSpPr>
            <p:grpSpPr>
              <a:xfrm>
                <a:off x="3294" y="0"/>
                <a:ext cx="227" cy="1905"/>
                <a:chOff x="0" y="0"/>
                <a:chExt cx="227" cy="1905"/>
              </a:xfrm>
            </p:grpSpPr>
            <p:sp>
              <p:nvSpPr>
                <p:cNvPr id="24" name="Oval 46">
                  <a:extLst>
                    <a:ext uri="{FF2B5EF4-FFF2-40B4-BE49-F238E27FC236}">
                      <a16:creationId xmlns:a16="http://schemas.microsoft.com/office/drawing/2014/main" id="{37DD69FE-B235-924D-806A-116C66356AF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" name="Oval 47">
                  <a:extLst>
                    <a:ext uri="{FF2B5EF4-FFF2-40B4-BE49-F238E27FC236}">
                      <a16:creationId xmlns:a16="http://schemas.microsoft.com/office/drawing/2014/main" id="{D69E18A1-6397-0546-9151-F2A3F8E4AD3B}"/>
                    </a:ext>
                  </a:extLst>
                </p:cNvPr>
                <p:cNvSpPr/>
                <p:nvPr/>
              </p:nvSpPr>
              <p:spPr>
                <a:xfrm>
                  <a:off x="0" y="41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" name="Oval 48">
                  <a:extLst>
                    <a:ext uri="{FF2B5EF4-FFF2-40B4-BE49-F238E27FC236}">
                      <a16:creationId xmlns:a16="http://schemas.microsoft.com/office/drawing/2014/main" id="{AA6764C0-6AA9-FF47-87DF-D7E86E7D653C}"/>
                    </a:ext>
                  </a:extLst>
                </p:cNvPr>
                <p:cNvSpPr/>
                <p:nvPr/>
              </p:nvSpPr>
              <p:spPr>
                <a:xfrm>
                  <a:off x="0" y="83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" name="Oval 49">
                  <a:extLst>
                    <a:ext uri="{FF2B5EF4-FFF2-40B4-BE49-F238E27FC236}">
                      <a16:creationId xmlns:a16="http://schemas.microsoft.com/office/drawing/2014/main" id="{B2EAB5CE-7935-2243-A145-59D9581DAF70}"/>
                    </a:ext>
                  </a:extLst>
                </p:cNvPr>
                <p:cNvSpPr/>
                <p:nvPr/>
              </p:nvSpPr>
              <p:spPr>
                <a:xfrm>
                  <a:off x="0" y="125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" name="Oval 50">
                  <a:extLst>
                    <a:ext uri="{FF2B5EF4-FFF2-40B4-BE49-F238E27FC236}">
                      <a16:creationId xmlns:a16="http://schemas.microsoft.com/office/drawing/2014/main" id="{6709C022-C161-FB41-8295-3AE03572B258}"/>
                    </a:ext>
                  </a:extLst>
                </p:cNvPr>
                <p:cNvSpPr/>
                <p:nvPr/>
              </p:nvSpPr>
              <p:spPr>
                <a:xfrm>
                  <a:off x="0" y="167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" name="Group 52">
                <a:extLst>
                  <a:ext uri="{FF2B5EF4-FFF2-40B4-BE49-F238E27FC236}">
                    <a16:creationId xmlns:a16="http://schemas.microsoft.com/office/drawing/2014/main" id="{DF06CA38-BB68-8F4E-8301-1C328436D841}"/>
                  </a:ext>
                </a:extLst>
              </p:cNvPr>
              <p:cNvGrpSpPr/>
              <p:nvPr/>
            </p:nvGrpSpPr>
            <p:grpSpPr>
              <a:xfrm>
                <a:off x="3765" y="0"/>
                <a:ext cx="227" cy="1905"/>
                <a:chOff x="0" y="0"/>
                <a:chExt cx="227" cy="1905"/>
              </a:xfrm>
            </p:grpSpPr>
            <p:sp>
              <p:nvSpPr>
                <p:cNvPr id="19" name="Oval 52">
                  <a:extLst>
                    <a:ext uri="{FF2B5EF4-FFF2-40B4-BE49-F238E27FC236}">
                      <a16:creationId xmlns:a16="http://schemas.microsoft.com/office/drawing/2014/main" id="{981F00CD-3E3A-9747-A784-7E4AF71C661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0" name="Oval 53">
                  <a:extLst>
                    <a:ext uri="{FF2B5EF4-FFF2-40B4-BE49-F238E27FC236}">
                      <a16:creationId xmlns:a16="http://schemas.microsoft.com/office/drawing/2014/main" id="{39F9BB53-15F7-7144-B880-B337DB458D49}"/>
                    </a:ext>
                  </a:extLst>
                </p:cNvPr>
                <p:cNvSpPr/>
                <p:nvPr/>
              </p:nvSpPr>
              <p:spPr>
                <a:xfrm>
                  <a:off x="0" y="41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" name="Oval 54">
                  <a:extLst>
                    <a:ext uri="{FF2B5EF4-FFF2-40B4-BE49-F238E27FC236}">
                      <a16:creationId xmlns:a16="http://schemas.microsoft.com/office/drawing/2014/main" id="{A69D4165-92D9-D849-96F8-014109C74545}"/>
                    </a:ext>
                  </a:extLst>
                </p:cNvPr>
                <p:cNvSpPr/>
                <p:nvPr/>
              </p:nvSpPr>
              <p:spPr>
                <a:xfrm>
                  <a:off x="0" y="839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" name="Oval 55">
                  <a:extLst>
                    <a:ext uri="{FF2B5EF4-FFF2-40B4-BE49-F238E27FC236}">
                      <a16:creationId xmlns:a16="http://schemas.microsoft.com/office/drawing/2014/main" id="{837D6456-8381-DF4D-B09F-A1C7E8C22CA5}"/>
                    </a:ext>
                  </a:extLst>
                </p:cNvPr>
                <p:cNvSpPr/>
                <p:nvPr/>
              </p:nvSpPr>
              <p:spPr>
                <a:xfrm>
                  <a:off x="0" y="125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" name="Oval 56">
                  <a:extLst>
                    <a:ext uri="{FF2B5EF4-FFF2-40B4-BE49-F238E27FC236}">
                      <a16:creationId xmlns:a16="http://schemas.microsoft.com/office/drawing/2014/main" id="{E15CA031-BB89-0940-9655-0D4EC1DF28EB}"/>
                    </a:ext>
                  </a:extLst>
                </p:cNvPr>
                <p:cNvSpPr/>
                <p:nvPr/>
              </p:nvSpPr>
              <p:spPr>
                <a:xfrm>
                  <a:off x="0" y="1678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005E47"/>
                    </a:gs>
                    <a:gs pos="100000">
                      <a:schemeClr val="accent1"/>
                    </a:gs>
                  </a:gsLst>
                  <a:lin ang="18900000" scaled="1"/>
                  <a:tileRect/>
                </a:gradFill>
                <a:ln w="9525">
                  <a:noFill/>
                </a:ln>
              </p:spPr>
              <p:txBody>
                <a:bodyPr wrap="none" anchor="ctr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None/>
                  </a:pPr>
                  <a:endParaRPr lang="zh-CN" altLang="en-US" sz="2400" dirty="0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7" name="Oval 60">
              <a:extLst>
                <a:ext uri="{FF2B5EF4-FFF2-40B4-BE49-F238E27FC236}">
                  <a16:creationId xmlns:a16="http://schemas.microsoft.com/office/drawing/2014/main" id="{A99FF379-73A1-714E-849E-8C7FB62E5639}"/>
                </a:ext>
              </a:extLst>
            </p:cNvPr>
            <p:cNvSpPr/>
            <p:nvPr/>
          </p:nvSpPr>
          <p:spPr>
            <a:xfrm>
              <a:off x="7883525" y="2638425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1">
              <a:extLst>
                <a:ext uri="{FF2B5EF4-FFF2-40B4-BE49-F238E27FC236}">
                  <a16:creationId xmlns:a16="http://schemas.microsoft.com/office/drawing/2014/main" id="{401053DA-353E-754B-B2DE-D061776FA3AB}"/>
                </a:ext>
              </a:extLst>
            </p:cNvPr>
            <p:cNvSpPr/>
            <p:nvPr/>
          </p:nvSpPr>
          <p:spPr>
            <a:xfrm>
              <a:off x="7883525" y="3286125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Oval 62">
              <a:extLst>
                <a:ext uri="{FF2B5EF4-FFF2-40B4-BE49-F238E27FC236}">
                  <a16:creationId xmlns:a16="http://schemas.microsoft.com/office/drawing/2014/main" id="{9894B1BC-9AC7-494A-B9EB-8204963EB027}"/>
                </a:ext>
              </a:extLst>
            </p:cNvPr>
            <p:cNvSpPr/>
            <p:nvPr/>
          </p:nvSpPr>
          <p:spPr>
            <a:xfrm>
              <a:off x="7883525" y="4005263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316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4B3-9C11-AD42-904E-CF8CDEEE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89E5-1C2A-BD4C-9674-6BEB8388E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求解步骤</a:t>
            </a:r>
          </a:p>
        </p:txBody>
      </p:sp>
      <p:sp>
        <p:nvSpPr>
          <p:cNvPr id="64" name="Rectangle 11">
            <a:extLst>
              <a:ext uri="{FF2B5EF4-FFF2-40B4-BE49-F238E27FC236}">
                <a16:creationId xmlns:a16="http://schemas.microsoft.com/office/drawing/2014/main" id="{9A327923-D160-174A-BAB7-37E2210FAE0F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1772816"/>
            <a:ext cx="7854057" cy="66490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第二步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 </a:t>
            </a:r>
            <a:r>
              <a:rPr lang="zh-CN" altLang="en-US" sz="2200" b="1" dirty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将每组数分别用插入排序（</a:t>
            </a:r>
            <a:r>
              <a:rPr lang="en-US" altLang="zh-CN" sz="22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InsertSort</a:t>
            </a:r>
            <a:r>
              <a:rPr lang="zh-CN" altLang="en-US" sz="2200" b="1" dirty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），选出每组元素的中位数</a:t>
            </a:r>
          </a:p>
        </p:txBody>
      </p:sp>
      <p:sp>
        <p:nvSpPr>
          <p:cNvPr id="65" name="Oval 2">
            <a:extLst>
              <a:ext uri="{FF2B5EF4-FFF2-40B4-BE49-F238E27FC236}">
                <a16:creationId xmlns:a16="http://schemas.microsoft.com/office/drawing/2014/main" id="{FC6DF84A-063D-9A4C-8996-50342F3BEE68}"/>
              </a:ext>
            </a:extLst>
          </p:cNvPr>
          <p:cNvSpPr/>
          <p:nvPr/>
        </p:nvSpPr>
        <p:spPr>
          <a:xfrm>
            <a:off x="7107288" y="242088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6" name="Oval 3">
            <a:extLst>
              <a:ext uri="{FF2B5EF4-FFF2-40B4-BE49-F238E27FC236}">
                <a16:creationId xmlns:a16="http://schemas.microsoft.com/office/drawing/2014/main" id="{B3FF7FED-87A0-4E40-AC68-729CDC88079C}"/>
              </a:ext>
            </a:extLst>
          </p:cNvPr>
          <p:cNvSpPr/>
          <p:nvPr/>
        </p:nvSpPr>
        <p:spPr>
          <a:xfrm>
            <a:off x="7107288" y="308605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7" name="Oval 4">
            <a:extLst>
              <a:ext uri="{FF2B5EF4-FFF2-40B4-BE49-F238E27FC236}">
                <a16:creationId xmlns:a16="http://schemas.microsoft.com/office/drawing/2014/main" id="{5848AAEA-03AB-B044-A8A0-178AE317D28D}"/>
              </a:ext>
            </a:extLst>
          </p:cNvPr>
          <p:cNvSpPr/>
          <p:nvPr/>
        </p:nvSpPr>
        <p:spPr>
          <a:xfrm>
            <a:off x="7107288" y="375280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8" name="Oval 5">
            <a:extLst>
              <a:ext uri="{FF2B5EF4-FFF2-40B4-BE49-F238E27FC236}">
                <a16:creationId xmlns:a16="http://schemas.microsoft.com/office/drawing/2014/main" id="{BB4A5D2E-A94B-2A4C-8B1F-8A677F6D8CAB}"/>
              </a:ext>
            </a:extLst>
          </p:cNvPr>
          <p:cNvSpPr/>
          <p:nvPr/>
        </p:nvSpPr>
        <p:spPr>
          <a:xfrm>
            <a:off x="7107288" y="441796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9" name="Oval 6">
            <a:extLst>
              <a:ext uri="{FF2B5EF4-FFF2-40B4-BE49-F238E27FC236}">
                <a16:creationId xmlns:a16="http://schemas.microsoft.com/office/drawing/2014/main" id="{40441BB6-E139-144D-890F-717F290FCDAC}"/>
              </a:ext>
            </a:extLst>
          </p:cNvPr>
          <p:cNvSpPr/>
          <p:nvPr/>
        </p:nvSpPr>
        <p:spPr>
          <a:xfrm>
            <a:off x="7107288" y="508471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0" name="AutoShape 7">
            <a:extLst>
              <a:ext uri="{FF2B5EF4-FFF2-40B4-BE49-F238E27FC236}">
                <a16:creationId xmlns:a16="http://schemas.microsoft.com/office/drawing/2014/main" id="{4A297618-0FD4-3549-B5A1-4C8F89065BA7}"/>
              </a:ext>
            </a:extLst>
          </p:cNvPr>
          <p:cNvCxnSpPr>
            <a:stCxn id="66" idx="6"/>
            <a:endCxn id="65" idx="2"/>
          </p:cNvCxnSpPr>
          <p:nvPr/>
        </p:nvCxnSpPr>
        <p:spPr>
          <a:xfrm flipH="1" flipV="1">
            <a:off x="7107288" y="2601863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1" name="AutoShape 8">
            <a:extLst>
              <a:ext uri="{FF2B5EF4-FFF2-40B4-BE49-F238E27FC236}">
                <a16:creationId xmlns:a16="http://schemas.microsoft.com/office/drawing/2014/main" id="{1B887B40-36FB-9B43-8297-A17F39DE24C9}"/>
              </a:ext>
            </a:extLst>
          </p:cNvPr>
          <p:cNvCxnSpPr>
            <a:stCxn id="69" idx="6"/>
            <a:endCxn id="68" idx="2"/>
          </p:cNvCxnSpPr>
          <p:nvPr/>
        </p:nvCxnSpPr>
        <p:spPr>
          <a:xfrm flipH="1" flipV="1">
            <a:off x="7107288" y="45989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2" name="AutoShape 9">
            <a:extLst>
              <a:ext uri="{FF2B5EF4-FFF2-40B4-BE49-F238E27FC236}">
                <a16:creationId xmlns:a16="http://schemas.microsoft.com/office/drawing/2014/main" id="{023737F4-3ABF-1248-9A87-B6D0362DAE48}"/>
              </a:ext>
            </a:extLst>
          </p:cNvPr>
          <p:cNvCxnSpPr>
            <a:stCxn id="67" idx="6"/>
            <a:endCxn id="66" idx="2"/>
          </p:cNvCxnSpPr>
          <p:nvPr/>
        </p:nvCxnSpPr>
        <p:spPr>
          <a:xfrm flipH="1" flipV="1">
            <a:off x="7107288" y="32670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3" name="AutoShape 10">
            <a:extLst>
              <a:ext uri="{FF2B5EF4-FFF2-40B4-BE49-F238E27FC236}">
                <a16:creationId xmlns:a16="http://schemas.microsoft.com/office/drawing/2014/main" id="{38A748A8-F7D2-A54F-9A11-CCCBE9FD1904}"/>
              </a:ext>
            </a:extLst>
          </p:cNvPr>
          <p:cNvCxnSpPr>
            <a:stCxn id="68" idx="6"/>
            <a:endCxn id="67" idx="2"/>
          </p:cNvCxnSpPr>
          <p:nvPr/>
        </p:nvCxnSpPr>
        <p:spPr>
          <a:xfrm flipH="1" flipV="1">
            <a:off x="7107288" y="3933776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4" name="Oval 12">
            <a:extLst>
              <a:ext uri="{FF2B5EF4-FFF2-40B4-BE49-F238E27FC236}">
                <a16:creationId xmlns:a16="http://schemas.microsoft.com/office/drawing/2014/main" id="{3030C230-11B8-874D-81EF-985F313CA436}"/>
              </a:ext>
            </a:extLst>
          </p:cNvPr>
          <p:cNvSpPr/>
          <p:nvPr/>
        </p:nvSpPr>
        <p:spPr>
          <a:xfrm>
            <a:off x="1130350" y="24208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" name="Oval 13">
            <a:extLst>
              <a:ext uri="{FF2B5EF4-FFF2-40B4-BE49-F238E27FC236}">
                <a16:creationId xmlns:a16="http://schemas.microsoft.com/office/drawing/2014/main" id="{3DC7B5FA-AFCA-7443-A8BB-782506585D99}"/>
              </a:ext>
            </a:extLst>
          </p:cNvPr>
          <p:cNvSpPr/>
          <p:nvPr/>
        </p:nvSpPr>
        <p:spPr>
          <a:xfrm>
            <a:off x="1130350" y="308605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6" name="Oval 14">
            <a:extLst>
              <a:ext uri="{FF2B5EF4-FFF2-40B4-BE49-F238E27FC236}">
                <a16:creationId xmlns:a16="http://schemas.microsoft.com/office/drawing/2014/main" id="{5FC2B539-7EF5-9B49-9CCC-7F5CFE85582B}"/>
              </a:ext>
            </a:extLst>
          </p:cNvPr>
          <p:cNvSpPr/>
          <p:nvPr/>
        </p:nvSpPr>
        <p:spPr>
          <a:xfrm>
            <a:off x="1130350" y="375280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7" name="Oval 15">
            <a:extLst>
              <a:ext uri="{FF2B5EF4-FFF2-40B4-BE49-F238E27FC236}">
                <a16:creationId xmlns:a16="http://schemas.microsoft.com/office/drawing/2014/main" id="{7DFCE075-B224-FF41-9FF7-89F10F129C71}"/>
              </a:ext>
            </a:extLst>
          </p:cNvPr>
          <p:cNvSpPr/>
          <p:nvPr/>
        </p:nvSpPr>
        <p:spPr>
          <a:xfrm>
            <a:off x="1130350" y="441796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8" name="Oval 16">
            <a:extLst>
              <a:ext uri="{FF2B5EF4-FFF2-40B4-BE49-F238E27FC236}">
                <a16:creationId xmlns:a16="http://schemas.microsoft.com/office/drawing/2014/main" id="{69638B01-3AB0-1845-826D-5DA9A0D2EC0E}"/>
              </a:ext>
            </a:extLst>
          </p:cNvPr>
          <p:cNvSpPr/>
          <p:nvPr/>
        </p:nvSpPr>
        <p:spPr>
          <a:xfrm>
            <a:off x="1130350" y="508471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9" name="AutoShape 17">
            <a:extLst>
              <a:ext uri="{FF2B5EF4-FFF2-40B4-BE49-F238E27FC236}">
                <a16:creationId xmlns:a16="http://schemas.microsoft.com/office/drawing/2014/main" id="{6D5705EE-5874-AA42-989D-9F6057ACD045}"/>
              </a:ext>
            </a:extLst>
          </p:cNvPr>
          <p:cNvCxnSpPr>
            <a:stCxn id="75" idx="6"/>
            <a:endCxn id="74" idx="2"/>
          </p:cNvCxnSpPr>
          <p:nvPr/>
        </p:nvCxnSpPr>
        <p:spPr>
          <a:xfrm flipH="1" flipV="1">
            <a:off x="1130350" y="2601863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0" name="AutoShape 18">
            <a:extLst>
              <a:ext uri="{FF2B5EF4-FFF2-40B4-BE49-F238E27FC236}">
                <a16:creationId xmlns:a16="http://schemas.microsoft.com/office/drawing/2014/main" id="{78CA003D-B245-9148-B4FF-115B6BFE8F77}"/>
              </a:ext>
            </a:extLst>
          </p:cNvPr>
          <p:cNvCxnSpPr>
            <a:stCxn id="78" idx="6"/>
            <a:endCxn id="77" idx="2"/>
          </p:cNvCxnSpPr>
          <p:nvPr/>
        </p:nvCxnSpPr>
        <p:spPr>
          <a:xfrm flipH="1" flipV="1">
            <a:off x="1130350" y="45989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" name="AutoShape 19">
            <a:extLst>
              <a:ext uri="{FF2B5EF4-FFF2-40B4-BE49-F238E27FC236}">
                <a16:creationId xmlns:a16="http://schemas.microsoft.com/office/drawing/2014/main" id="{046926AE-1742-3544-A0BF-76E6D0D81E1F}"/>
              </a:ext>
            </a:extLst>
          </p:cNvPr>
          <p:cNvCxnSpPr>
            <a:stCxn id="76" idx="6"/>
            <a:endCxn id="75" idx="2"/>
          </p:cNvCxnSpPr>
          <p:nvPr/>
        </p:nvCxnSpPr>
        <p:spPr>
          <a:xfrm flipH="1" flipV="1">
            <a:off x="1130350" y="32670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2" name="AutoShape 20">
            <a:extLst>
              <a:ext uri="{FF2B5EF4-FFF2-40B4-BE49-F238E27FC236}">
                <a16:creationId xmlns:a16="http://schemas.microsoft.com/office/drawing/2014/main" id="{446E743E-98A1-0E42-895A-746ED8C4CECC}"/>
              </a:ext>
            </a:extLst>
          </p:cNvPr>
          <p:cNvCxnSpPr>
            <a:stCxn id="77" idx="6"/>
            <a:endCxn id="76" idx="2"/>
          </p:cNvCxnSpPr>
          <p:nvPr/>
        </p:nvCxnSpPr>
        <p:spPr>
          <a:xfrm flipH="1" flipV="1">
            <a:off x="1130350" y="3933776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83" name="Oval 21">
            <a:extLst>
              <a:ext uri="{FF2B5EF4-FFF2-40B4-BE49-F238E27FC236}">
                <a16:creationId xmlns:a16="http://schemas.microsoft.com/office/drawing/2014/main" id="{71F5311C-E18C-5348-A215-79FE56EF4BE9}"/>
              </a:ext>
            </a:extLst>
          </p:cNvPr>
          <p:cNvSpPr/>
          <p:nvPr/>
        </p:nvSpPr>
        <p:spPr>
          <a:xfrm>
            <a:off x="1876475" y="24208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4" name="Oval 22">
            <a:extLst>
              <a:ext uri="{FF2B5EF4-FFF2-40B4-BE49-F238E27FC236}">
                <a16:creationId xmlns:a16="http://schemas.microsoft.com/office/drawing/2014/main" id="{ABF9B0BD-0BF3-454E-AF11-4D80FAC82528}"/>
              </a:ext>
            </a:extLst>
          </p:cNvPr>
          <p:cNvSpPr/>
          <p:nvPr/>
        </p:nvSpPr>
        <p:spPr>
          <a:xfrm>
            <a:off x="1876475" y="308605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" name="Oval 23">
            <a:extLst>
              <a:ext uri="{FF2B5EF4-FFF2-40B4-BE49-F238E27FC236}">
                <a16:creationId xmlns:a16="http://schemas.microsoft.com/office/drawing/2014/main" id="{D0046561-528C-324F-B445-F8AC02E0F038}"/>
              </a:ext>
            </a:extLst>
          </p:cNvPr>
          <p:cNvSpPr/>
          <p:nvPr/>
        </p:nvSpPr>
        <p:spPr>
          <a:xfrm>
            <a:off x="1876475" y="375280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6" name="Oval 24">
            <a:extLst>
              <a:ext uri="{FF2B5EF4-FFF2-40B4-BE49-F238E27FC236}">
                <a16:creationId xmlns:a16="http://schemas.microsoft.com/office/drawing/2014/main" id="{45B785EC-ED0D-0A46-BED1-38B0DCE5661E}"/>
              </a:ext>
            </a:extLst>
          </p:cNvPr>
          <p:cNvSpPr/>
          <p:nvPr/>
        </p:nvSpPr>
        <p:spPr>
          <a:xfrm>
            <a:off x="1876475" y="441796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453FF7C3-000F-284A-A670-CFB48A556D15}"/>
              </a:ext>
            </a:extLst>
          </p:cNvPr>
          <p:cNvSpPr/>
          <p:nvPr/>
        </p:nvSpPr>
        <p:spPr>
          <a:xfrm>
            <a:off x="1876475" y="508471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88" name="AutoShape 26">
            <a:extLst>
              <a:ext uri="{FF2B5EF4-FFF2-40B4-BE49-F238E27FC236}">
                <a16:creationId xmlns:a16="http://schemas.microsoft.com/office/drawing/2014/main" id="{E1ED5C64-542F-DF40-A782-DEF927665927}"/>
              </a:ext>
            </a:extLst>
          </p:cNvPr>
          <p:cNvCxnSpPr>
            <a:stCxn id="84" idx="6"/>
            <a:endCxn id="83" idx="2"/>
          </p:cNvCxnSpPr>
          <p:nvPr/>
        </p:nvCxnSpPr>
        <p:spPr>
          <a:xfrm flipH="1" flipV="1">
            <a:off x="1876475" y="2601863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9" name="AutoShape 27">
            <a:extLst>
              <a:ext uri="{FF2B5EF4-FFF2-40B4-BE49-F238E27FC236}">
                <a16:creationId xmlns:a16="http://schemas.microsoft.com/office/drawing/2014/main" id="{B5CA0C68-6A53-5C48-880B-7CD7DE5A2CE4}"/>
              </a:ext>
            </a:extLst>
          </p:cNvPr>
          <p:cNvCxnSpPr>
            <a:stCxn id="87" idx="6"/>
            <a:endCxn id="86" idx="2"/>
          </p:cNvCxnSpPr>
          <p:nvPr/>
        </p:nvCxnSpPr>
        <p:spPr>
          <a:xfrm flipH="1" flipV="1">
            <a:off x="1876475" y="45989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0" name="AutoShape 28">
            <a:extLst>
              <a:ext uri="{FF2B5EF4-FFF2-40B4-BE49-F238E27FC236}">
                <a16:creationId xmlns:a16="http://schemas.microsoft.com/office/drawing/2014/main" id="{6180ABB4-7B6D-B544-A215-5A2643C4F26C}"/>
              </a:ext>
            </a:extLst>
          </p:cNvPr>
          <p:cNvCxnSpPr>
            <a:stCxn id="85" idx="6"/>
            <a:endCxn id="84" idx="2"/>
          </p:cNvCxnSpPr>
          <p:nvPr/>
        </p:nvCxnSpPr>
        <p:spPr>
          <a:xfrm flipH="1" flipV="1">
            <a:off x="1876475" y="32670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1" name="AutoShape 29">
            <a:extLst>
              <a:ext uri="{FF2B5EF4-FFF2-40B4-BE49-F238E27FC236}">
                <a16:creationId xmlns:a16="http://schemas.microsoft.com/office/drawing/2014/main" id="{0BC1CF11-9DCD-674D-B8E9-C9123D5381BE}"/>
              </a:ext>
            </a:extLst>
          </p:cNvPr>
          <p:cNvCxnSpPr>
            <a:stCxn id="86" idx="6"/>
            <a:endCxn id="85" idx="2"/>
          </p:cNvCxnSpPr>
          <p:nvPr/>
        </p:nvCxnSpPr>
        <p:spPr>
          <a:xfrm flipH="1" flipV="1">
            <a:off x="1876475" y="3933776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92" name="Oval 30">
            <a:extLst>
              <a:ext uri="{FF2B5EF4-FFF2-40B4-BE49-F238E27FC236}">
                <a16:creationId xmlns:a16="http://schemas.microsoft.com/office/drawing/2014/main" id="{F1CA58C2-182A-024D-B123-27865B98ACE0}"/>
              </a:ext>
            </a:extLst>
          </p:cNvPr>
          <p:cNvSpPr/>
          <p:nvPr/>
        </p:nvSpPr>
        <p:spPr>
          <a:xfrm>
            <a:off x="5611863" y="242088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3" name="Oval 31">
            <a:extLst>
              <a:ext uri="{FF2B5EF4-FFF2-40B4-BE49-F238E27FC236}">
                <a16:creationId xmlns:a16="http://schemas.microsoft.com/office/drawing/2014/main" id="{31AE55A0-97F7-FB49-AF61-545149C1AEAC}"/>
              </a:ext>
            </a:extLst>
          </p:cNvPr>
          <p:cNvSpPr/>
          <p:nvPr/>
        </p:nvSpPr>
        <p:spPr>
          <a:xfrm>
            <a:off x="5611863" y="308605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4" name="Oval 32">
            <a:extLst>
              <a:ext uri="{FF2B5EF4-FFF2-40B4-BE49-F238E27FC236}">
                <a16:creationId xmlns:a16="http://schemas.microsoft.com/office/drawing/2014/main" id="{687E135F-76CB-7940-BC4D-39031CF590A5}"/>
              </a:ext>
            </a:extLst>
          </p:cNvPr>
          <p:cNvSpPr/>
          <p:nvPr/>
        </p:nvSpPr>
        <p:spPr>
          <a:xfrm>
            <a:off x="5611863" y="375280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5" name="Oval 33">
            <a:extLst>
              <a:ext uri="{FF2B5EF4-FFF2-40B4-BE49-F238E27FC236}">
                <a16:creationId xmlns:a16="http://schemas.microsoft.com/office/drawing/2014/main" id="{1BAEDEC5-D827-8244-93AD-05BBEF4BC529}"/>
              </a:ext>
            </a:extLst>
          </p:cNvPr>
          <p:cNvSpPr/>
          <p:nvPr/>
        </p:nvSpPr>
        <p:spPr>
          <a:xfrm>
            <a:off x="5611863" y="441796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6" name="Oval 34">
            <a:extLst>
              <a:ext uri="{FF2B5EF4-FFF2-40B4-BE49-F238E27FC236}">
                <a16:creationId xmlns:a16="http://schemas.microsoft.com/office/drawing/2014/main" id="{BBF17516-A350-E44B-9477-12B7CFD20CDF}"/>
              </a:ext>
            </a:extLst>
          </p:cNvPr>
          <p:cNvSpPr/>
          <p:nvPr/>
        </p:nvSpPr>
        <p:spPr>
          <a:xfrm>
            <a:off x="5611863" y="508471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97" name="AutoShape 35">
            <a:extLst>
              <a:ext uri="{FF2B5EF4-FFF2-40B4-BE49-F238E27FC236}">
                <a16:creationId xmlns:a16="http://schemas.microsoft.com/office/drawing/2014/main" id="{67D863C3-5A2B-8D45-A442-D03B18D05997}"/>
              </a:ext>
            </a:extLst>
          </p:cNvPr>
          <p:cNvCxnSpPr>
            <a:stCxn id="93" idx="6"/>
            <a:endCxn id="92" idx="2"/>
          </p:cNvCxnSpPr>
          <p:nvPr/>
        </p:nvCxnSpPr>
        <p:spPr>
          <a:xfrm flipH="1" flipV="1">
            <a:off x="5611863" y="2601863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8" name="AutoShape 36">
            <a:extLst>
              <a:ext uri="{FF2B5EF4-FFF2-40B4-BE49-F238E27FC236}">
                <a16:creationId xmlns:a16="http://schemas.microsoft.com/office/drawing/2014/main" id="{31C618E2-2B70-8744-BE76-C0258422B27B}"/>
              </a:ext>
            </a:extLst>
          </p:cNvPr>
          <p:cNvCxnSpPr>
            <a:stCxn id="96" idx="6"/>
            <a:endCxn id="95" idx="2"/>
          </p:cNvCxnSpPr>
          <p:nvPr/>
        </p:nvCxnSpPr>
        <p:spPr>
          <a:xfrm flipH="1" flipV="1">
            <a:off x="5611863" y="45989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9" name="AutoShape 37">
            <a:extLst>
              <a:ext uri="{FF2B5EF4-FFF2-40B4-BE49-F238E27FC236}">
                <a16:creationId xmlns:a16="http://schemas.microsoft.com/office/drawing/2014/main" id="{857CF97F-7340-0041-9E16-C3D761377EE3}"/>
              </a:ext>
            </a:extLst>
          </p:cNvPr>
          <p:cNvCxnSpPr>
            <a:stCxn id="94" idx="6"/>
            <a:endCxn id="93" idx="2"/>
          </p:cNvCxnSpPr>
          <p:nvPr/>
        </p:nvCxnSpPr>
        <p:spPr>
          <a:xfrm flipH="1" flipV="1">
            <a:off x="5611863" y="32670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0" name="AutoShape 38">
            <a:extLst>
              <a:ext uri="{FF2B5EF4-FFF2-40B4-BE49-F238E27FC236}">
                <a16:creationId xmlns:a16="http://schemas.microsoft.com/office/drawing/2014/main" id="{2F916D7A-E123-DB4F-A1DD-4D9AEA5AB09C}"/>
              </a:ext>
            </a:extLst>
          </p:cNvPr>
          <p:cNvCxnSpPr>
            <a:stCxn id="95" idx="6"/>
            <a:endCxn id="94" idx="2"/>
          </p:cNvCxnSpPr>
          <p:nvPr/>
        </p:nvCxnSpPr>
        <p:spPr>
          <a:xfrm flipH="1" flipV="1">
            <a:off x="5611863" y="3933776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01" name="Oval 39">
            <a:extLst>
              <a:ext uri="{FF2B5EF4-FFF2-40B4-BE49-F238E27FC236}">
                <a16:creationId xmlns:a16="http://schemas.microsoft.com/office/drawing/2014/main" id="{0086442D-4537-0E44-B019-2F8CAC965CBD}"/>
              </a:ext>
            </a:extLst>
          </p:cNvPr>
          <p:cNvSpPr/>
          <p:nvPr/>
        </p:nvSpPr>
        <p:spPr>
          <a:xfrm>
            <a:off x="3370313" y="242088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2" name="Oval 40">
            <a:extLst>
              <a:ext uri="{FF2B5EF4-FFF2-40B4-BE49-F238E27FC236}">
                <a16:creationId xmlns:a16="http://schemas.microsoft.com/office/drawing/2014/main" id="{534EFB0F-DBD3-494B-82F0-92BA99A2B828}"/>
              </a:ext>
            </a:extLst>
          </p:cNvPr>
          <p:cNvSpPr/>
          <p:nvPr/>
        </p:nvSpPr>
        <p:spPr>
          <a:xfrm>
            <a:off x="3370313" y="308605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3" name="Oval 41">
            <a:extLst>
              <a:ext uri="{FF2B5EF4-FFF2-40B4-BE49-F238E27FC236}">
                <a16:creationId xmlns:a16="http://schemas.microsoft.com/office/drawing/2014/main" id="{C8070525-6FD8-2C47-ABE1-D00A425FE273}"/>
              </a:ext>
            </a:extLst>
          </p:cNvPr>
          <p:cNvSpPr/>
          <p:nvPr/>
        </p:nvSpPr>
        <p:spPr>
          <a:xfrm>
            <a:off x="3370313" y="375280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4" name="Oval 42">
            <a:extLst>
              <a:ext uri="{FF2B5EF4-FFF2-40B4-BE49-F238E27FC236}">
                <a16:creationId xmlns:a16="http://schemas.microsoft.com/office/drawing/2014/main" id="{7A096508-E0DD-9240-A865-FC3CBF7DAAC5}"/>
              </a:ext>
            </a:extLst>
          </p:cNvPr>
          <p:cNvSpPr/>
          <p:nvPr/>
        </p:nvSpPr>
        <p:spPr>
          <a:xfrm>
            <a:off x="3370313" y="441796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5" name="Oval 43">
            <a:extLst>
              <a:ext uri="{FF2B5EF4-FFF2-40B4-BE49-F238E27FC236}">
                <a16:creationId xmlns:a16="http://schemas.microsoft.com/office/drawing/2014/main" id="{7FCA2B7A-0D81-1645-BBE2-D220455E539D}"/>
              </a:ext>
            </a:extLst>
          </p:cNvPr>
          <p:cNvSpPr/>
          <p:nvPr/>
        </p:nvSpPr>
        <p:spPr>
          <a:xfrm>
            <a:off x="3370313" y="508471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106" name="AutoShape 44">
            <a:extLst>
              <a:ext uri="{FF2B5EF4-FFF2-40B4-BE49-F238E27FC236}">
                <a16:creationId xmlns:a16="http://schemas.microsoft.com/office/drawing/2014/main" id="{A4E597FB-9BB3-C949-8A9D-C8E3791B638B}"/>
              </a:ext>
            </a:extLst>
          </p:cNvPr>
          <p:cNvCxnSpPr>
            <a:stCxn id="102" idx="6"/>
            <a:endCxn id="101" idx="2"/>
          </p:cNvCxnSpPr>
          <p:nvPr/>
        </p:nvCxnSpPr>
        <p:spPr>
          <a:xfrm flipH="1" flipV="1">
            <a:off x="3370313" y="2601863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7" name="AutoShape 45">
            <a:extLst>
              <a:ext uri="{FF2B5EF4-FFF2-40B4-BE49-F238E27FC236}">
                <a16:creationId xmlns:a16="http://schemas.microsoft.com/office/drawing/2014/main" id="{922651BA-236F-7143-A0E2-4886E857D1A5}"/>
              </a:ext>
            </a:extLst>
          </p:cNvPr>
          <p:cNvCxnSpPr>
            <a:stCxn id="105" idx="6"/>
            <a:endCxn id="104" idx="2"/>
          </p:cNvCxnSpPr>
          <p:nvPr/>
        </p:nvCxnSpPr>
        <p:spPr>
          <a:xfrm flipH="1" flipV="1">
            <a:off x="3370313" y="45989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8" name="AutoShape 46">
            <a:extLst>
              <a:ext uri="{FF2B5EF4-FFF2-40B4-BE49-F238E27FC236}">
                <a16:creationId xmlns:a16="http://schemas.microsoft.com/office/drawing/2014/main" id="{AD6EC041-30B8-A645-A2F0-4C43D0A62279}"/>
              </a:ext>
            </a:extLst>
          </p:cNvPr>
          <p:cNvCxnSpPr>
            <a:stCxn id="103" idx="6"/>
            <a:endCxn id="102" idx="2"/>
          </p:cNvCxnSpPr>
          <p:nvPr/>
        </p:nvCxnSpPr>
        <p:spPr>
          <a:xfrm flipH="1" flipV="1">
            <a:off x="3370313" y="32670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9" name="AutoShape 47">
            <a:extLst>
              <a:ext uri="{FF2B5EF4-FFF2-40B4-BE49-F238E27FC236}">
                <a16:creationId xmlns:a16="http://schemas.microsoft.com/office/drawing/2014/main" id="{C9ED73D1-9F7E-D449-9040-0FDFC5A1A70F}"/>
              </a:ext>
            </a:extLst>
          </p:cNvPr>
          <p:cNvCxnSpPr>
            <a:stCxn id="104" idx="6"/>
            <a:endCxn id="103" idx="2"/>
          </p:cNvCxnSpPr>
          <p:nvPr/>
        </p:nvCxnSpPr>
        <p:spPr>
          <a:xfrm flipH="1" flipV="1">
            <a:off x="3370313" y="3933776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10" name="Oval 48">
            <a:extLst>
              <a:ext uri="{FF2B5EF4-FFF2-40B4-BE49-F238E27FC236}">
                <a16:creationId xmlns:a16="http://schemas.microsoft.com/office/drawing/2014/main" id="{5AAC6EDA-59D2-E048-BBAD-3BE194870A22}"/>
              </a:ext>
            </a:extLst>
          </p:cNvPr>
          <p:cNvSpPr/>
          <p:nvPr/>
        </p:nvSpPr>
        <p:spPr>
          <a:xfrm>
            <a:off x="4865738" y="242088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1" name="Oval 49">
            <a:extLst>
              <a:ext uri="{FF2B5EF4-FFF2-40B4-BE49-F238E27FC236}">
                <a16:creationId xmlns:a16="http://schemas.microsoft.com/office/drawing/2014/main" id="{50327172-17F6-204B-85A4-0B88C88EC0E0}"/>
              </a:ext>
            </a:extLst>
          </p:cNvPr>
          <p:cNvSpPr/>
          <p:nvPr/>
        </p:nvSpPr>
        <p:spPr>
          <a:xfrm>
            <a:off x="4865738" y="308605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2" name="Oval 50">
            <a:extLst>
              <a:ext uri="{FF2B5EF4-FFF2-40B4-BE49-F238E27FC236}">
                <a16:creationId xmlns:a16="http://schemas.microsoft.com/office/drawing/2014/main" id="{4F3D2B2C-6952-0A48-A761-56EB0A95B6C0}"/>
              </a:ext>
            </a:extLst>
          </p:cNvPr>
          <p:cNvSpPr/>
          <p:nvPr/>
        </p:nvSpPr>
        <p:spPr>
          <a:xfrm>
            <a:off x="4865738" y="375280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3" name="Oval 51">
            <a:extLst>
              <a:ext uri="{FF2B5EF4-FFF2-40B4-BE49-F238E27FC236}">
                <a16:creationId xmlns:a16="http://schemas.microsoft.com/office/drawing/2014/main" id="{E6D3449C-450A-4642-8E26-F19D4891B3FC}"/>
              </a:ext>
            </a:extLst>
          </p:cNvPr>
          <p:cNvSpPr/>
          <p:nvPr/>
        </p:nvSpPr>
        <p:spPr>
          <a:xfrm>
            <a:off x="4865738" y="441796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4" name="Oval 52">
            <a:extLst>
              <a:ext uri="{FF2B5EF4-FFF2-40B4-BE49-F238E27FC236}">
                <a16:creationId xmlns:a16="http://schemas.microsoft.com/office/drawing/2014/main" id="{6B73E67B-2C83-5342-A402-5E0FD7C31D2A}"/>
              </a:ext>
            </a:extLst>
          </p:cNvPr>
          <p:cNvSpPr/>
          <p:nvPr/>
        </p:nvSpPr>
        <p:spPr>
          <a:xfrm>
            <a:off x="4865738" y="508471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115" name="AutoShape 53">
            <a:extLst>
              <a:ext uri="{FF2B5EF4-FFF2-40B4-BE49-F238E27FC236}">
                <a16:creationId xmlns:a16="http://schemas.microsoft.com/office/drawing/2014/main" id="{28DA5774-B768-C64A-82AE-9A84F394CFDA}"/>
              </a:ext>
            </a:extLst>
          </p:cNvPr>
          <p:cNvCxnSpPr>
            <a:stCxn id="111" idx="6"/>
            <a:endCxn id="110" idx="2"/>
          </p:cNvCxnSpPr>
          <p:nvPr/>
        </p:nvCxnSpPr>
        <p:spPr>
          <a:xfrm flipH="1" flipV="1">
            <a:off x="4865738" y="2601863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6" name="AutoShape 54">
            <a:extLst>
              <a:ext uri="{FF2B5EF4-FFF2-40B4-BE49-F238E27FC236}">
                <a16:creationId xmlns:a16="http://schemas.microsoft.com/office/drawing/2014/main" id="{94F1A7E1-9C98-6642-8848-EFC7F63066BA}"/>
              </a:ext>
            </a:extLst>
          </p:cNvPr>
          <p:cNvCxnSpPr>
            <a:stCxn id="114" idx="6"/>
            <a:endCxn id="113" idx="2"/>
          </p:cNvCxnSpPr>
          <p:nvPr/>
        </p:nvCxnSpPr>
        <p:spPr>
          <a:xfrm flipH="1" flipV="1">
            <a:off x="4865738" y="45989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7" name="AutoShape 55">
            <a:extLst>
              <a:ext uri="{FF2B5EF4-FFF2-40B4-BE49-F238E27FC236}">
                <a16:creationId xmlns:a16="http://schemas.microsoft.com/office/drawing/2014/main" id="{D1C8339A-D1CB-4A49-AE76-8DE6C3418A8C}"/>
              </a:ext>
            </a:extLst>
          </p:cNvPr>
          <p:cNvCxnSpPr>
            <a:stCxn id="112" idx="6"/>
            <a:endCxn id="111" idx="2"/>
          </p:cNvCxnSpPr>
          <p:nvPr/>
        </p:nvCxnSpPr>
        <p:spPr>
          <a:xfrm flipH="1" flipV="1">
            <a:off x="4865738" y="32670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8" name="AutoShape 56">
            <a:extLst>
              <a:ext uri="{FF2B5EF4-FFF2-40B4-BE49-F238E27FC236}">
                <a16:creationId xmlns:a16="http://schemas.microsoft.com/office/drawing/2014/main" id="{872AC4A9-2E35-1549-AA04-C4A403371AF0}"/>
              </a:ext>
            </a:extLst>
          </p:cNvPr>
          <p:cNvCxnSpPr>
            <a:stCxn id="113" idx="6"/>
            <a:endCxn id="112" idx="2"/>
          </p:cNvCxnSpPr>
          <p:nvPr/>
        </p:nvCxnSpPr>
        <p:spPr>
          <a:xfrm flipH="1" flipV="1">
            <a:off x="4865738" y="3933776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19" name="Oval 57">
            <a:extLst>
              <a:ext uri="{FF2B5EF4-FFF2-40B4-BE49-F238E27FC236}">
                <a16:creationId xmlns:a16="http://schemas.microsoft.com/office/drawing/2014/main" id="{40BAECC9-E74B-A041-A159-115B429BE214}"/>
              </a:ext>
            </a:extLst>
          </p:cNvPr>
          <p:cNvSpPr/>
          <p:nvPr/>
        </p:nvSpPr>
        <p:spPr>
          <a:xfrm>
            <a:off x="2624188" y="242088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0" name="Oval 58">
            <a:extLst>
              <a:ext uri="{FF2B5EF4-FFF2-40B4-BE49-F238E27FC236}">
                <a16:creationId xmlns:a16="http://schemas.microsoft.com/office/drawing/2014/main" id="{B66E99E9-536E-3F44-9ED6-4C60F441A0B2}"/>
              </a:ext>
            </a:extLst>
          </p:cNvPr>
          <p:cNvSpPr/>
          <p:nvPr/>
        </p:nvSpPr>
        <p:spPr>
          <a:xfrm>
            <a:off x="2624188" y="308605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1" name="Oval 59">
            <a:extLst>
              <a:ext uri="{FF2B5EF4-FFF2-40B4-BE49-F238E27FC236}">
                <a16:creationId xmlns:a16="http://schemas.microsoft.com/office/drawing/2014/main" id="{F944ECF4-A9A9-BE4A-9B7F-DBCF470EEA8A}"/>
              </a:ext>
            </a:extLst>
          </p:cNvPr>
          <p:cNvSpPr/>
          <p:nvPr/>
        </p:nvSpPr>
        <p:spPr>
          <a:xfrm>
            <a:off x="2624188" y="375280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2" name="Oval 60">
            <a:extLst>
              <a:ext uri="{FF2B5EF4-FFF2-40B4-BE49-F238E27FC236}">
                <a16:creationId xmlns:a16="http://schemas.microsoft.com/office/drawing/2014/main" id="{1BF0226E-7B8C-D24C-85D0-B0434F038473}"/>
              </a:ext>
            </a:extLst>
          </p:cNvPr>
          <p:cNvSpPr/>
          <p:nvPr/>
        </p:nvSpPr>
        <p:spPr>
          <a:xfrm>
            <a:off x="2624188" y="441796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3" name="Oval 61">
            <a:extLst>
              <a:ext uri="{FF2B5EF4-FFF2-40B4-BE49-F238E27FC236}">
                <a16:creationId xmlns:a16="http://schemas.microsoft.com/office/drawing/2014/main" id="{5E8A0CB5-CA6F-B14A-8D92-78A59042DE48}"/>
              </a:ext>
            </a:extLst>
          </p:cNvPr>
          <p:cNvSpPr/>
          <p:nvPr/>
        </p:nvSpPr>
        <p:spPr>
          <a:xfrm>
            <a:off x="2624188" y="508471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124" name="AutoShape 62">
            <a:extLst>
              <a:ext uri="{FF2B5EF4-FFF2-40B4-BE49-F238E27FC236}">
                <a16:creationId xmlns:a16="http://schemas.microsoft.com/office/drawing/2014/main" id="{706438F8-DF08-9048-8ACD-66015493C1D5}"/>
              </a:ext>
            </a:extLst>
          </p:cNvPr>
          <p:cNvCxnSpPr>
            <a:stCxn id="120" idx="6"/>
            <a:endCxn id="119" idx="2"/>
          </p:cNvCxnSpPr>
          <p:nvPr/>
        </p:nvCxnSpPr>
        <p:spPr>
          <a:xfrm flipH="1" flipV="1">
            <a:off x="2624188" y="2601863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25" name="AutoShape 63">
            <a:extLst>
              <a:ext uri="{FF2B5EF4-FFF2-40B4-BE49-F238E27FC236}">
                <a16:creationId xmlns:a16="http://schemas.microsoft.com/office/drawing/2014/main" id="{CF90C05B-535A-EF47-94A5-98051CF6B9E7}"/>
              </a:ext>
            </a:extLst>
          </p:cNvPr>
          <p:cNvCxnSpPr>
            <a:stCxn id="123" idx="6"/>
            <a:endCxn id="122" idx="2"/>
          </p:cNvCxnSpPr>
          <p:nvPr/>
        </p:nvCxnSpPr>
        <p:spPr>
          <a:xfrm flipH="1" flipV="1">
            <a:off x="2624188" y="45989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26" name="AutoShape 64">
            <a:extLst>
              <a:ext uri="{FF2B5EF4-FFF2-40B4-BE49-F238E27FC236}">
                <a16:creationId xmlns:a16="http://schemas.microsoft.com/office/drawing/2014/main" id="{40799373-5A0F-BF44-838B-EAB947B69480}"/>
              </a:ext>
            </a:extLst>
          </p:cNvPr>
          <p:cNvCxnSpPr>
            <a:stCxn id="121" idx="6"/>
            <a:endCxn id="120" idx="2"/>
          </p:cNvCxnSpPr>
          <p:nvPr/>
        </p:nvCxnSpPr>
        <p:spPr>
          <a:xfrm flipH="1" flipV="1">
            <a:off x="2624188" y="326702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27" name="AutoShape 65">
            <a:extLst>
              <a:ext uri="{FF2B5EF4-FFF2-40B4-BE49-F238E27FC236}">
                <a16:creationId xmlns:a16="http://schemas.microsoft.com/office/drawing/2014/main" id="{C37E467B-2F09-3D41-90B9-B937741A29A8}"/>
              </a:ext>
            </a:extLst>
          </p:cNvPr>
          <p:cNvCxnSpPr>
            <a:stCxn id="122" idx="6"/>
            <a:endCxn id="121" idx="2"/>
          </p:cNvCxnSpPr>
          <p:nvPr/>
        </p:nvCxnSpPr>
        <p:spPr>
          <a:xfrm flipH="1" flipV="1">
            <a:off x="2624188" y="3933776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28" name="Oval 66">
            <a:extLst>
              <a:ext uri="{FF2B5EF4-FFF2-40B4-BE49-F238E27FC236}">
                <a16:creationId xmlns:a16="http://schemas.microsoft.com/office/drawing/2014/main" id="{9C9DE43B-1160-B048-8A2D-9732BF4462BD}"/>
              </a:ext>
            </a:extLst>
          </p:cNvPr>
          <p:cNvSpPr/>
          <p:nvPr/>
        </p:nvSpPr>
        <p:spPr>
          <a:xfrm>
            <a:off x="6359575" y="24208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9" name="Oval 67">
            <a:extLst>
              <a:ext uri="{FF2B5EF4-FFF2-40B4-BE49-F238E27FC236}">
                <a16:creationId xmlns:a16="http://schemas.microsoft.com/office/drawing/2014/main" id="{D9B0AAE5-3228-C345-ADF9-39B37D655392}"/>
              </a:ext>
            </a:extLst>
          </p:cNvPr>
          <p:cNvSpPr/>
          <p:nvPr/>
        </p:nvSpPr>
        <p:spPr>
          <a:xfrm>
            <a:off x="6359575" y="308605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0" name="Oval 68">
            <a:extLst>
              <a:ext uri="{FF2B5EF4-FFF2-40B4-BE49-F238E27FC236}">
                <a16:creationId xmlns:a16="http://schemas.microsoft.com/office/drawing/2014/main" id="{27D44223-C84D-0645-B2E0-F8C8951E0E7C}"/>
              </a:ext>
            </a:extLst>
          </p:cNvPr>
          <p:cNvSpPr/>
          <p:nvPr/>
        </p:nvSpPr>
        <p:spPr>
          <a:xfrm>
            <a:off x="6359575" y="375280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1" name="Oval 69">
            <a:extLst>
              <a:ext uri="{FF2B5EF4-FFF2-40B4-BE49-F238E27FC236}">
                <a16:creationId xmlns:a16="http://schemas.microsoft.com/office/drawing/2014/main" id="{294A744A-7831-A94F-9B77-4277836FDC8F}"/>
              </a:ext>
            </a:extLst>
          </p:cNvPr>
          <p:cNvSpPr/>
          <p:nvPr/>
        </p:nvSpPr>
        <p:spPr>
          <a:xfrm>
            <a:off x="6359575" y="441796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2" name="Oval 70">
            <a:extLst>
              <a:ext uri="{FF2B5EF4-FFF2-40B4-BE49-F238E27FC236}">
                <a16:creationId xmlns:a16="http://schemas.microsoft.com/office/drawing/2014/main" id="{F4A0AA6D-8BEC-8648-A8F9-4866A890F7A2}"/>
              </a:ext>
            </a:extLst>
          </p:cNvPr>
          <p:cNvSpPr/>
          <p:nvPr/>
        </p:nvSpPr>
        <p:spPr>
          <a:xfrm>
            <a:off x="6359575" y="508471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133" name="AutoShape 71">
            <a:extLst>
              <a:ext uri="{FF2B5EF4-FFF2-40B4-BE49-F238E27FC236}">
                <a16:creationId xmlns:a16="http://schemas.microsoft.com/office/drawing/2014/main" id="{A890ABA7-B523-C246-91A3-5142A039DF67}"/>
              </a:ext>
            </a:extLst>
          </p:cNvPr>
          <p:cNvCxnSpPr>
            <a:stCxn id="129" idx="6"/>
            <a:endCxn id="128" idx="2"/>
          </p:cNvCxnSpPr>
          <p:nvPr/>
        </p:nvCxnSpPr>
        <p:spPr>
          <a:xfrm flipH="1" flipV="1">
            <a:off x="6359575" y="2601863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34" name="AutoShape 72">
            <a:extLst>
              <a:ext uri="{FF2B5EF4-FFF2-40B4-BE49-F238E27FC236}">
                <a16:creationId xmlns:a16="http://schemas.microsoft.com/office/drawing/2014/main" id="{E9F58620-6DB6-9D41-B5D4-B2965E8EBF0A}"/>
              </a:ext>
            </a:extLst>
          </p:cNvPr>
          <p:cNvCxnSpPr>
            <a:stCxn id="132" idx="6"/>
            <a:endCxn id="131" idx="2"/>
          </p:cNvCxnSpPr>
          <p:nvPr/>
        </p:nvCxnSpPr>
        <p:spPr>
          <a:xfrm flipH="1" flipV="1">
            <a:off x="6359575" y="45989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35" name="AutoShape 73">
            <a:extLst>
              <a:ext uri="{FF2B5EF4-FFF2-40B4-BE49-F238E27FC236}">
                <a16:creationId xmlns:a16="http://schemas.microsoft.com/office/drawing/2014/main" id="{9B65B75C-51F0-3C41-A6E1-74BB201285F4}"/>
              </a:ext>
            </a:extLst>
          </p:cNvPr>
          <p:cNvCxnSpPr>
            <a:stCxn id="130" idx="6"/>
            <a:endCxn id="129" idx="2"/>
          </p:cNvCxnSpPr>
          <p:nvPr/>
        </p:nvCxnSpPr>
        <p:spPr>
          <a:xfrm flipH="1" flipV="1">
            <a:off x="6359575" y="32670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36" name="AutoShape 74">
            <a:extLst>
              <a:ext uri="{FF2B5EF4-FFF2-40B4-BE49-F238E27FC236}">
                <a16:creationId xmlns:a16="http://schemas.microsoft.com/office/drawing/2014/main" id="{ADD999B6-6CB6-DA4C-8AA3-6EA688FD4D68}"/>
              </a:ext>
            </a:extLst>
          </p:cNvPr>
          <p:cNvCxnSpPr>
            <a:stCxn id="131" idx="6"/>
            <a:endCxn id="130" idx="2"/>
          </p:cNvCxnSpPr>
          <p:nvPr/>
        </p:nvCxnSpPr>
        <p:spPr>
          <a:xfrm flipH="1" flipV="1">
            <a:off x="6359575" y="3933776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37" name="Oval 75">
            <a:extLst>
              <a:ext uri="{FF2B5EF4-FFF2-40B4-BE49-F238E27FC236}">
                <a16:creationId xmlns:a16="http://schemas.microsoft.com/office/drawing/2014/main" id="{EB611F43-D53A-DE47-AAA7-1E04C659FE00}"/>
              </a:ext>
            </a:extLst>
          </p:cNvPr>
          <p:cNvSpPr/>
          <p:nvPr/>
        </p:nvSpPr>
        <p:spPr>
          <a:xfrm>
            <a:off x="4118025" y="24208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8" name="Oval 76">
            <a:extLst>
              <a:ext uri="{FF2B5EF4-FFF2-40B4-BE49-F238E27FC236}">
                <a16:creationId xmlns:a16="http://schemas.microsoft.com/office/drawing/2014/main" id="{D0803945-AEC9-0B48-B4F0-FE2A7554CC0D}"/>
              </a:ext>
            </a:extLst>
          </p:cNvPr>
          <p:cNvSpPr/>
          <p:nvPr/>
        </p:nvSpPr>
        <p:spPr>
          <a:xfrm>
            <a:off x="4118025" y="308605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9" name="Oval 77">
            <a:extLst>
              <a:ext uri="{FF2B5EF4-FFF2-40B4-BE49-F238E27FC236}">
                <a16:creationId xmlns:a16="http://schemas.microsoft.com/office/drawing/2014/main" id="{50F2283A-B7AD-FA45-8271-A0E52AEACF1D}"/>
              </a:ext>
            </a:extLst>
          </p:cNvPr>
          <p:cNvSpPr/>
          <p:nvPr/>
        </p:nvSpPr>
        <p:spPr>
          <a:xfrm>
            <a:off x="4118025" y="375280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40" name="Oval 78">
            <a:extLst>
              <a:ext uri="{FF2B5EF4-FFF2-40B4-BE49-F238E27FC236}">
                <a16:creationId xmlns:a16="http://schemas.microsoft.com/office/drawing/2014/main" id="{F89F5C51-422E-D945-8B4F-2425313575F5}"/>
              </a:ext>
            </a:extLst>
          </p:cNvPr>
          <p:cNvSpPr/>
          <p:nvPr/>
        </p:nvSpPr>
        <p:spPr>
          <a:xfrm>
            <a:off x="4118025" y="441796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41" name="Oval 79">
            <a:extLst>
              <a:ext uri="{FF2B5EF4-FFF2-40B4-BE49-F238E27FC236}">
                <a16:creationId xmlns:a16="http://schemas.microsoft.com/office/drawing/2014/main" id="{5E255BCA-214A-BD49-BA26-AAF3DDD1ACF2}"/>
              </a:ext>
            </a:extLst>
          </p:cNvPr>
          <p:cNvSpPr/>
          <p:nvPr/>
        </p:nvSpPr>
        <p:spPr>
          <a:xfrm>
            <a:off x="4118025" y="508471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142" name="AutoShape 80">
            <a:extLst>
              <a:ext uri="{FF2B5EF4-FFF2-40B4-BE49-F238E27FC236}">
                <a16:creationId xmlns:a16="http://schemas.microsoft.com/office/drawing/2014/main" id="{181976E4-DFB5-F040-A6B1-9982423AF04C}"/>
              </a:ext>
            </a:extLst>
          </p:cNvPr>
          <p:cNvCxnSpPr>
            <a:stCxn id="138" idx="6"/>
            <a:endCxn id="137" idx="2"/>
          </p:cNvCxnSpPr>
          <p:nvPr/>
        </p:nvCxnSpPr>
        <p:spPr>
          <a:xfrm flipH="1" flipV="1">
            <a:off x="4118025" y="2601863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43" name="AutoShape 81">
            <a:extLst>
              <a:ext uri="{FF2B5EF4-FFF2-40B4-BE49-F238E27FC236}">
                <a16:creationId xmlns:a16="http://schemas.microsoft.com/office/drawing/2014/main" id="{9235E58E-63B6-2940-8B75-ADCCF571E0B4}"/>
              </a:ext>
            </a:extLst>
          </p:cNvPr>
          <p:cNvCxnSpPr>
            <a:stCxn id="141" idx="6"/>
            <a:endCxn id="140" idx="2"/>
          </p:cNvCxnSpPr>
          <p:nvPr/>
        </p:nvCxnSpPr>
        <p:spPr>
          <a:xfrm flipH="1" flipV="1">
            <a:off x="4118025" y="45989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44" name="AutoShape 82">
            <a:extLst>
              <a:ext uri="{FF2B5EF4-FFF2-40B4-BE49-F238E27FC236}">
                <a16:creationId xmlns:a16="http://schemas.microsoft.com/office/drawing/2014/main" id="{735A92C7-A72F-2F4A-AFB2-A96F1144A621}"/>
              </a:ext>
            </a:extLst>
          </p:cNvPr>
          <p:cNvCxnSpPr>
            <a:stCxn id="139" idx="6"/>
            <a:endCxn id="138" idx="2"/>
          </p:cNvCxnSpPr>
          <p:nvPr/>
        </p:nvCxnSpPr>
        <p:spPr>
          <a:xfrm flipH="1" flipV="1">
            <a:off x="4118025" y="326702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45" name="AutoShape 83">
            <a:extLst>
              <a:ext uri="{FF2B5EF4-FFF2-40B4-BE49-F238E27FC236}">
                <a16:creationId xmlns:a16="http://schemas.microsoft.com/office/drawing/2014/main" id="{8E72E0E8-F57F-1448-9027-5934134EB608}"/>
              </a:ext>
            </a:extLst>
          </p:cNvPr>
          <p:cNvCxnSpPr>
            <a:stCxn id="140" idx="6"/>
            <a:endCxn id="139" idx="2"/>
          </p:cNvCxnSpPr>
          <p:nvPr/>
        </p:nvCxnSpPr>
        <p:spPr>
          <a:xfrm flipH="1" flipV="1">
            <a:off x="4118025" y="3933776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46" name="Oval 84">
            <a:extLst>
              <a:ext uri="{FF2B5EF4-FFF2-40B4-BE49-F238E27FC236}">
                <a16:creationId xmlns:a16="http://schemas.microsoft.com/office/drawing/2014/main" id="{3C0B289C-A374-4C47-A0B1-3FB1E0D45407}"/>
              </a:ext>
            </a:extLst>
          </p:cNvPr>
          <p:cNvSpPr/>
          <p:nvPr/>
        </p:nvSpPr>
        <p:spPr>
          <a:xfrm>
            <a:off x="7107288" y="3754388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47" name="Oval 85">
            <a:extLst>
              <a:ext uri="{FF2B5EF4-FFF2-40B4-BE49-F238E27FC236}">
                <a16:creationId xmlns:a16="http://schemas.microsoft.com/office/drawing/2014/main" id="{338F11CA-6A8D-1744-84E0-682DC77D71D1}"/>
              </a:ext>
            </a:extLst>
          </p:cNvPr>
          <p:cNvSpPr/>
          <p:nvPr/>
        </p:nvSpPr>
        <p:spPr>
          <a:xfrm>
            <a:off x="1130350" y="375438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48" name="Oval 86">
            <a:extLst>
              <a:ext uri="{FF2B5EF4-FFF2-40B4-BE49-F238E27FC236}">
                <a16:creationId xmlns:a16="http://schemas.microsoft.com/office/drawing/2014/main" id="{52C54568-E9D8-3C4B-8F30-A6E48A97CD86}"/>
              </a:ext>
            </a:extLst>
          </p:cNvPr>
          <p:cNvSpPr/>
          <p:nvPr/>
        </p:nvSpPr>
        <p:spPr>
          <a:xfrm>
            <a:off x="1876475" y="375438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49" name="Oval 87">
            <a:extLst>
              <a:ext uri="{FF2B5EF4-FFF2-40B4-BE49-F238E27FC236}">
                <a16:creationId xmlns:a16="http://schemas.microsoft.com/office/drawing/2014/main" id="{7C8CA8E0-4B1C-C942-9BAD-992C168DA1EA}"/>
              </a:ext>
            </a:extLst>
          </p:cNvPr>
          <p:cNvSpPr/>
          <p:nvPr/>
        </p:nvSpPr>
        <p:spPr>
          <a:xfrm>
            <a:off x="5611863" y="3754388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0" name="Oval 88">
            <a:extLst>
              <a:ext uri="{FF2B5EF4-FFF2-40B4-BE49-F238E27FC236}">
                <a16:creationId xmlns:a16="http://schemas.microsoft.com/office/drawing/2014/main" id="{EFCBEF64-14B2-4649-8B78-4DA3D0686AF1}"/>
              </a:ext>
            </a:extLst>
          </p:cNvPr>
          <p:cNvSpPr/>
          <p:nvPr/>
        </p:nvSpPr>
        <p:spPr>
          <a:xfrm>
            <a:off x="3370313" y="3754388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1" name="Oval 89">
            <a:extLst>
              <a:ext uri="{FF2B5EF4-FFF2-40B4-BE49-F238E27FC236}">
                <a16:creationId xmlns:a16="http://schemas.microsoft.com/office/drawing/2014/main" id="{EE7A1521-B0E8-8A4A-9264-62A2ABF99F86}"/>
              </a:ext>
            </a:extLst>
          </p:cNvPr>
          <p:cNvSpPr/>
          <p:nvPr/>
        </p:nvSpPr>
        <p:spPr>
          <a:xfrm>
            <a:off x="4865738" y="3754388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2" name="Oval 90">
            <a:extLst>
              <a:ext uri="{FF2B5EF4-FFF2-40B4-BE49-F238E27FC236}">
                <a16:creationId xmlns:a16="http://schemas.microsoft.com/office/drawing/2014/main" id="{CB55A4DD-13BE-FD40-A064-F7FCB3A5F854}"/>
              </a:ext>
            </a:extLst>
          </p:cNvPr>
          <p:cNvSpPr/>
          <p:nvPr/>
        </p:nvSpPr>
        <p:spPr>
          <a:xfrm>
            <a:off x="2624188" y="3754388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3" name="Oval 91">
            <a:extLst>
              <a:ext uri="{FF2B5EF4-FFF2-40B4-BE49-F238E27FC236}">
                <a16:creationId xmlns:a16="http://schemas.microsoft.com/office/drawing/2014/main" id="{D1786C9B-BD70-9C4F-A5C1-853C40A17B0B}"/>
              </a:ext>
            </a:extLst>
          </p:cNvPr>
          <p:cNvSpPr/>
          <p:nvPr/>
        </p:nvSpPr>
        <p:spPr>
          <a:xfrm>
            <a:off x="6359575" y="375438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4" name="Oval 92">
            <a:extLst>
              <a:ext uri="{FF2B5EF4-FFF2-40B4-BE49-F238E27FC236}">
                <a16:creationId xmlns:a16="http://schemas.microsoft.com/office/drawing/2014/main" id="{277D7BE4-9158-A04C-A8B2-A2E25205E7F2}"/>
              </a:ext>
            </a:extLst>
          </p:cNvPr>
          <p:cNvSpPr/>
          <p:nvPr/>
        </p:nvSpPr>
        <p:spPr>
          <a:xfrm>
            <a:off x="4118025" y="375438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5" name="AutoShape 93">
            <a:extLst>
              <a:ext uri="{FF2B5EF4-FFF2-40B4-BE49-F238E27FC236}">
                <a16:creationId xmlns:a16="http://schemas.microsoft.com/office/drawing/2014/main" id="{D56CF668-306B-4241-BE3C-55D3CA90E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5880051"/>
            <a:ext cx="6653213" cy="887413"/>
          </a:xfrm>
          <a:prstGeom prst="wedgeRectCallout">
            <a:avLst>
              <a:gd name="adj1" fmla="val -43413"/>
              <a:gd name="adj2" fmla="val -98278"/>
            </a:avLst>
          </a:prstGeom>
          <a:solidFill>
            <a:schemeClr val="bg1"/>
          </a:solidFill>
          <a:ln w="28575" cmpd="sng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排序每组数时，比较操作的次数为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5(5-1)/2=10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总共需要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10*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/5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次比较操作</a:t>
            </a:r>
          </a:p>
        </p:txBody>
      </p:sp>
      <p:sp>
        <p:nvSpPr>
          <p:cNvPr id="156" name="Oval 95">
            <a:extLst>
              <a:ext uri="{FF2B5EF4-FFF2-40B4-BE49-F238E27FC236}">
                <a16:creationId xmlns:a16="http://schemas.microsoft.com/office/drawing/2014/main" id="{D3F104E1-F2FC-B946-9C8D-9C09EA868FFB}"/>
              </a:ext>
            </a:extLst>
          </p:cNvPr>
          <p:cNvSpPr/>
          <p:nvPr/>
        </p:nvSpPr>
        <p:spPr>
          <a:xfrm>
            <a:off x="7754988" y="242088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7" name="Oval 96">
            <a:extLst>
              <a:ext uri="{FF2B5EF4-FFF2-40B4-BE49-F238E27FC236}">
                <a16:creationId xmlns:a16="http://schemas.microsoft.com/office/drawing/2014/main" id="{E027C510-B3E4-FF4F-857D-F91CF2B3C862}"/>
              </a:ext>
            </a:extLst>
          </p:cNvPr>
          <p:cNvSpPr/>
          <p:nvPr/>
        </p:nvSpPr>
        <p:spPr>
          <a:xfrm>
            <a:off x="7754988" y="306858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8" name="Oval 97">
            <a:extLst>
              <a:ext uri="{FF2B5EF4-FFF2-40B4-BE49-F238E27FC236}">
                <a16:creationId xmlns:a16="http://schemas.microsoft.com/office/drawing/2014/main" id="{822680FB-7A96-3D4C-B878-279F55C3A173}"/>
              </a:ext>
            </a:extLst>
          </p:cNvPr>
          <p:cNvSpPr/>
          <p:nvPr/>
        </p:nvSpPr>
        <p:spPr>
          <a:xfrm>
            <a:off x="7754988" y="3787726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73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4B3-9C11-AD42-904E-CF8CDEEE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89E5-1C2A-BD4C-9674-6BEB8388E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求解步骤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87128A-026E-BE4E-A057-D5AA65A1BA33}"/>
              </a:ext>
            </a:extLst>
          </p:cNvPr>
          <p:cNvSpPr txBox="1">
            <a:spLocks/>
          </p:cNvSpPr>
          <p:nvPr/>
        </p:nvSpPr>
        <p:spPr>
          <a:xfrm>
            <a:off x="685800" y="1808757"/>
            <a:ext cx="7772400" cy="4618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第三步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：递归调用算法求得这些中位数的中位数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MoM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Oval 2">
            <a:extLst>
              <a:ext uri="{FF2B5EF4-FFF2-40B4-BE49-F238E27FC236}">
                <a16:creationId xmlns:a16="http://schemas.microsoft.com/office/drawing/2014/main" id="{AE77F54D-9FE2-8242-9D60-2F42387F950E}"/>
              </a:ext>
            </a:extLst>
          </p:cNvPr>
          <p:cNvSpPr/>
          <p:nvPr/>
        </p:nvSpPr>
        <p:spPr>
          <a:xfrm>
            <a:off x="7164388" y="256611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5" name="Oval 3">
            <a:extLst>
              <a:ext uri="{FF2B5EF4-FFF2-40B4-BE49-F238E27FC236}">
                <a16:creationId xmlns:a16="http://schemas.microsoft.com/office/drawing/2014/main" id="{6296B1C0-9467-EE40-9D5C-049713CB4267}"/>
              </a:ext>
            </a:extLst>
          </p:cNvPr>
          <p:cNvSpPr/>
          <p:nvPr/>
        </p:nvSpPr>
        <p:spPr>
          <a:xfrm>
            <a:off x="7164388" y="323128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6" name="Oval 4">
            <a:extLst>
              <a:ext uri="{FF2B5EF4-FFF2-40B4-BE49-F238E27FC236}">
                <a16:creationId xmlns:a16="http://schemas.microsoft.com/office/drawing/2014/main" id="{F4268027-CD53-EB49-B60F-7950ECF4515B}"/>
              </a:ext>
            </a:extLst>
          </p:cNvPr>
          <p:cNvSpPr/>
          <p:nvPr/>
        </p:nvSpPr>
        <p:spPr>
          <a:xfrm>
            <a:off x="7164388" y="3898031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7" name="Oval 5">
            <a:extLst>
              <a:ext uri="{FF2B5EF4-FFF2-40B4-BE49-F238E27FC236}">
                <a16:creationId xmlns:a16="http://schemas.microsoft.com/office/drawing/2014/main" id="{491C2D0D-53A1-4840-BFCB-CF5325485282}"/>
              </a:ext>
            </a:extLst>
          </p:cNvPr>
          <p:cNvSpPr/>
          <p:nvPr/>
        </p:nvSpPr>
        <p:spPr>
          <a:xfrm>
            <a:off x="7164388" y="456319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8" name="Oval 6">
            <a:extLst>
              <a:ext uri="{FF2B5EF4-FFF2-40B4-BE49-F238E27FC236}">
                <a16:creationId xmlns:a16="http://schemas.microsoft.com/office/drawing/2014/main" id="{9BD0716F-A8E9-E745-BCA0-9E5BCA1745CB}"/>
              </a:ext>
            </a:extLst>
          </p:cNvPr>
          <p:cNvSpPr/>
          <p:nvPr/>
        </p:nvSpPr>
        <p:spPr>
          <a:xfrm>
            <a:off x="7164388" y="522994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69" name="AutoShape 7">
            <a:extLst>
              <a:ext uri="{FF2B5EF4-FFF2-40B4-BE49-F238E27FC236}">
                <a16:creationId xmlns:a16="http://schemas.microsoft.com/office/drawing/2014/main" id="{2E5E314F-0D1A-8549-A26B-05AA1CF81E07}"/>
              </a:ext>
            </a:extLst>
          </p:cNvPr>
          <p:cNvCxnSpPr>
            <a:stCxn id="65" idx="6"/>
            <a:endCxn id="64" idx="2"/>
          </p:cNvCxnSpPr>
          <p:nvPr/>
        </p:nvCxnSpPr>
        <p:spPr>
          <a:xfrm flipH="1" flipV="1">
            <a:off x="7164388" y="2747093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0" name="AutoShape 8">
            <a:extLst>
              <a:ext uri="{FF2B5EF4-FFF2-40B4-BE49-F238E27FC236}">
                <a16:creationId xmlns:a16="http://schemas.microsoft.com/office/drawing/2014/main" id="{E82E304B-3DFF-A24D-8FE7-0249441CB89D}"/>
              </a:ext>
            </a:extLst>
          </p:cNvPr>
          <p:cNvCxnSpPr>
            <a:stCxn id="68" idx="6"/>
            <a:endCxn id="67" idx="2"/>
          </p:cNvCxnSpPr>
          <p:nvPr/>
        </p:nvCxnSpPr>
        <p:spPr>
          <a:xfrm flipH="1" flipV="1">
            <a:off x="7164388" y="474416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1" name="AutoShape 9">
            <a:extLst>
              <a:ext uri="{FF2B5EF4-FFF2-40B4-BE49-F238E27FC236}">
                <a16:creationId xmlns:a16="http://schemas.microsoft.com/office/drawing/2014/main" id="{B3BFD7EE-90AF-E84B-8820-78CCDB95613B}"/>
              </a:ext>
            </a:extLst>
          </p:cNvPr>
          <p:cNvCxnSpPr>
            <a:stCxn id="66" idx="6"/>
            <a:endCxn id="65" idx="2"/>
          </p:cNvCxnSpPr>
          <p:nvPr/>
        </p:nvCxnSpPr>
        <p:spPr>
          <a:xfrm flipH="1" flipV="1">
            <a:off x="7164388" y="341225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2" name="AutoShape 10">
            <a:extLst>
              <a:ext uri="{FF2B5EF4-FFF2-40B4-BE49-F238E27FC236}">
                <a16:creationId xmlns:a16="http://schemas.microsoft.com/office/drawing/2014/main" id="{0E816448-98E3-1E4D-BCE3-E5782207D1F1}"/>
              </a:ext>
            </a:extLst>
          </p:cNvPr>
          <p:cNvCxnSpPr>
            <a:stCxn id="67" idx="6"/>
            <a:endCxn id="66" idx="2"/>
          </p:cNvCxnSpPr>
          <p:nvPr/>
        </p:nvCxnSpPr>
        <p:spPr>
          <a:xfrm flipH="1" flipV="1">
            <a:off x="7164388" y="4079006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3" name="Oval 12">
            <a:extLst>
              <a:ext uri="{FF2B5EF4-FFF2-40B4-BE49-F238E27FC236}">
                <a16:creationId xmlns:a16="http://schemas.microsoft.com/office/drawing/2014/main" id="{EE7E8CBE-0533-1343-B265-57E8F63C964D}"/>
              </a:ext>
            </a:extLst>
          </p:cNvPr>
          <p:cNvSpPr/>
          <p:nvPr/>
        </p:nvSpPr>
        <p:spPr>
          <a:xfrm>
            <a:off x="1187450" y="256611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" name="Oval 13">
            <a:extLst>
              <a:ext uri="{FF2B5EF4-FFF2-40B4-BE49-F238E27FC236}">
                <a16:creationId xmlns:a16="http://schemas.microsoft.com/office/drawing/2014/main" id="{3031656C-76CD-BA4B-B547-E5FC33BA00F2}"/>
              </a:ext>
            </a:extLst>
          </p:cNvPr>
          <p:cNvSpPr/>
          <p:nvPr/>
        </p:nvSpPr>
        <p:spPr>
          <a:xfrm>
            <a:off x="1187450" y="323128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" name="Oval 14">
            <a:extLst>
              <a:ext uri="{FF2B5EF4-FFF2-40B4-BE49-F238E27FC236}">
                <a16:creationId xmlns:a16="http://schemas.microsoft.com/office/drawing/2014/main" id="{5A8ADDBC-D2A0-6B4D-A00D-17ED493135BA}"/>
              </a:ext>
            </a:extLst>
          </p:cNvPr>
          <p:cNvSpPr/>
          <p:nvPr/>
        </p:nvSpPr>
        <p:spPr>
          <a:xfrm>
            <a:off x="1187450" y="3898031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6" name="Oval 15">
            <a:extLst>
              <a:ext uri="{FF2B5EF4-FFF2-40B4-BE49-F238E27FC236}">
                <a16:creationId xmlns:a16="http://schemas.microsoft.com/office/drawing/2014/main" id="{D40190A1-EDA6-994A-BCF9-F9BDA096FCC8}"/>
              </a:ext>
            </a:extLst>
          </p:cNvPr>
          <p:cNvSpPr/>
          <p:nvPr/>
        </p:nvSpPr>
        <p:spPr>
          <a:xfrm>
            <a:off x="1187450" y="456319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7" name="Oval 16">
            <a:extLst>
              <a:ext uri="{FF2B5EF4-FFF2-40B4-BE49-F238E27FC236}">
                <a16:creationId xmlns:a16="http://schemas.microsoft.com/office/drawing/2014/main" id="{F5BB3EA1-D715-D444-A703-0A9B0E5EE157}"/>
              </a:ext>
            </a:extLst>
          </p:cNvPr>
          <p:cNvSpPr/>
          <p:nvPr/>
        </p:nvSpPr>
        <p:spPr>
          <a:xfrm>
            <a:off x="1187450" y="522994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8" name="AutoShape 17">
            <a:extLst>
              <a:ext uri="{FF2B5EF4-FFF2-40B4-BE49-F238E27FC236}">
                <a16:creationId xmlns:a16="http://schemas.microsoft.com/office/drawing/2014/main" id="{5B3C8A1B-7EB2-B742-BE31-D2871BE0E0AD}"/>
              </a:ext>
            </a:extLst>
          </p:cNvPr>
          <p:cNvCxnSpPr>
            <a:stCxn id="74" idx="6"/>
            <a:endCxn id="73" idx="2"/>
          </p:cNvCxnSpPr>
          <p:nvPr/>
        </p:nvCxnSpPr>
        <p:spPr>
          <a:xfrm flipH="1" flipV="1">
            <a:off x="1187450" y="2747093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9" name="AutoShape 18">
            <a:extLst>
              <a:ext uri="{FF2B5EF4-FFF2-40B4-BE49-F238E27FC236}">
                <a16:creationId xmlns:a16="http://schemas.microsoft.com/office/drawing/2014/main" id="{E2033602-180F-DA4F-B79A-54D3CECEA925}"/>
              </a:ext>
            </a:extLst>
          </p:cNvPr>
          <p:cNvCxnSpPr>
            <a:stCxn id="77" idx="6"/>
            <a:endCxn id="76" idx="2"/>
          </p:cNvCxnSpPr>
          <p:nvPr/>
        </p:nvCxnSpPr>
        <p:spPr>
          <a:xfrm flipH="1" flipV="1">
            <a:off x="1187450" y="474416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0" name="AutoShape 19">
            <a:extLst>
              <a:ext uri="{FF2B5EF4-FFF2-40B4-BE49-F238E27FC236}">
                <a16:creationId xmlns:a16="http://schemas.microsoft.com/office/drawing/2014/main" id="{BF71F86E-A63B-D440-B196-583C63CBFA42}"/>
              </a:ext>
            </a:extLst>
          </p:cNvPr>
          <p:cNvCxnSpPr>
            <a:stCxn id="75" idx="6"/>
            <a:endCxn id="74" idx="2"/>
          </p:cNvCxnSpPr>
          <p:nvPr/>
        </p:nvCxnSpPr>
        <p:spPr>
          <a:xfrm flipH="1" flipV="1">
            <a:off x="1187450" y="341225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" name="AutoShape 20">
            <a:extLst>
              <a:ext uri="{FF2B5EF4-FFF2-40B4-BE49-F238E27FC236}">
                <a16:creationId xmlns:a16="http://schemas.microsoft.com/office/drawing/2014/main" id="{537ED0B0-A3BE-4242-88D4-49918722624F}"/>
              </a:ext>
            </a:extLst>
          </p:cNvPr>
          <p:cNvCxnSpPr>
            <a:stCxn id="76" idx="6"/>
            <a:endCxn id="75" idx="2"/>
          </p:cNvCxnSpPr>
          <p:nvPr/>
        </p:nvCxnSpPr>
        <p:spPr>
          <a:xfrm flipH="1" flipV="1">
            <a:off x="1187450" y="4079006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82" name="Oval 21">
            <a:extLst>
              <a:ext uri="{FF2B5EF4-FFF2-40B4-BE49-F238E27FC236}">
                <a16:creationId xmlns:a16="http://schemas.microsoft.com/office/drawing/2014/main" id="{97339A9D-F4B1-2042-8161-B4DD1664409E}"/>
              </a:ext>
            </a:extLst>
          </p:cNvPr>
          <p:cNvSpPr/>
          <p:nvPr/>
        </p:nvSpPr>
        <p:spPr>
          <a:xfrm>
            <a:off x="1933575" y="256611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3" name="Oval 22">
            <a:extLst>
              <a:ext uri="{FF2B5EF4-FFF2-40B4-BE49-F238E27FC236}">
                <a16:creationId xmlns:a16="http://schemas.microsoft.com/office/drawing/2014/main" id="{5E4CC28A-55BD-1A46-921D-95398017BC54}"/>
              </a:ext>
            </a:extLst>
          </p:cNvPr>
          <p:cNvSpPr/>
          <p:nvPr/>
        </p:nvSpPr>
        <p:spPr>
          <a:xfrm>
            <a:off x="1933575" y="323128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4" name="Oval 23">
            <a:extLst>
              <a:ext uri="{FF2B5EF4-FFF2-40B4-BE49-F238E27FC236}">
                <a16:creationId xmlns:a16="http://schemas.microsoft.com/office/drawing/2014/main" id="{83B81C67-B480-264A-8A15-8E96876D4A6A}"/>
              </a:ext>
            </a:extLst>
          </p:cNvPr>
          <p:cNvSpPr/>
          <p:nvPr/>
        </p:nvSpPr>
        <p:spPr>
          <a:xfrm>
            <a:off x="1933575" y="3898031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" name="Oval 24">
            <a:extLst>
              <a:ext uri="{FF2B5EF4-FFF2-40B4-BE49-F238E27FC236}">
                <a16:creationId xmlns:a16="http://schemas.microsoft.com/office/drawing/2014/main" id="{C239C868-1282-2645-8D0C-7116637D3676}"/>
              </a:ext>
            </a:extLst>
          </p:cNvPr>
          <p:cNvSpPr/>
          <p:nvPr/>
        </p:nvSpPr>
        <p:spPr>
          <a:xfrm>
            <a:off x="1933575" y="456319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6" name="Oval 25">
            <a:extLst>
              <a:ext uri="{FF2B5EF4-FFF2-40B4-BE49-F238E27FC236}">
                <a16:creationId xmlns:a16="http://schemas.microsoft.com/office/drawing/2014/main" id="{53636A4F-EB67-A842-AF9E-1433078A154C}"/>
              </a:ext>
            </a:extLst>
          </p:cNvPr>
          <p:cNvSpPr/>
          <p:nvPr/>
        </p:nvSpPr>
        <p:spPr>
          <a:xfrm>
            <a:off x="1933575" y="522994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87" name="AutoShape 26">
            <a:extLst>
              <a:ext uri="{FF2B5EF4-FFF2-40B4-BE49-F238E27FC236}">
                <a16:creationId xmlns:a16="http://schemas.microsoft.com/office/drawing/2014/main" id="{45B1473E-8FC0-6741-B6EF-2B3B5F429222}"/>
              </a:ext>
            </a:extLst>
          </p:cNvPr>
          <p:cNvCxnSpPr>
            <a:stCxn id="83" idx="6"/>
            <a:endCxn id="82" idx="2"/>
          </p:cNvCxnSpPr>
          <p:nvPr/>
        </p:nvCxnSpPr>
        <p:spPr>
          <a:xfrm flipH="1" flipV="1">
            <a:off x="1933575" y="2747093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8" name="AutoShape 27">
            <a:extLst>
              <a:ext uri="{FF2B5EF4-FFF2-40B4-BE49-F238E27FC236}">
                <a16:creationId xmlns:a16="http://schemas.microsoft.com/office/drawing/2014/main" id="{827E7EF4-03E0-934A-8708-E9F1685107C2}"/>
              </a:ext>
            </a:extLst>
          </p:cNvPr>
          <p:cNvCxnSpPr>
            <a:stCxn id="86" idx="6"/>
            <a:endCxn id="85" idx="2"/>
          </p:cNvCxnSpPr>
          <p:nvPr/>
        </p:nvCxnSpPr>
        <p:spPr>
          <a:xfrm flipH="1" flipV="1">
            <a:off x="1933575" y="474416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9" name="AutoShape 28">
            <a:extLst>
              <a:ext uri="{FF2B5EF4-FFF2-40B4-BE49-F238E27FC236}">
                <a16:creationId xmlns:a16="http://schemas.microsoft.com/office/drawing/2014/main" id="{4DA05778-DCD7-5842-B0C5-9592C8EE8DB4}"/>
              </a:ext>
            </a:extLst>
          </p:cNvPr>
          <p:cNvCxnSpPr>
            <a:stCxn id="84" idx="6"/>
            <a:endCxn id="83" idx="2"/>
          </p:cNvCxnSpPr>
          <p:nvPr/>
        </p:nvCxnSpPr>
        <p:spPr>
          <a:xfrm flipH="1" flipV="1">
            <a:off x="1933575" y="341225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0" name="AutoShape 29">
            <a:extLst>
              <a:ext uri="{FF2B5EF4-FFF2-40B4-BE49-F238E27FC236}">
                <a16:creationId xmlns:a16="http://schemas.microsoft.com/office/drawing/2014/main" id="{A7BAA59E-9AB2-EF40-9C9A-2D54E898EE3C}"/>
              </a:ext>
            </a:extLst>
          </p:cNvPr>
          <p:cNvCxnSpPr>
            <a:stCxn id="85" idx="6"/>
            <a:endCxn id="84" idx="2"/>
          </p:cNvCxnSpPr>
          <p:nvPr/>
        </p:nvCxnSpPr>
        <p:spPr>
          <a:xfrm flipH="1" flipV="1">
            <a:off x="1933575" y="4079006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91" name="Oval 30">
            <a:extLst>
              <a:ext uri="{FF2B5EF4-FFF2-40B4-BE49-F238E27FC236}">
                <a16:creationId xmlns:a16="http://schemas.microsoft.com/office/drawing/2014/main" id="{81B3E5D8-FD4D-5740-88A6-D30EA0C88994}"/>
              </a:ext>
            </a:extLst>
          </p:cNvPr>
          <p:cNvSpPr/>
          <p:nvPr/>
        </p:nvSpPr>
        <p:spPr>
          <a:xfrm>
            <a:off x="5668963" y="256611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2" name="Oval 31">
            <a:extLst>
              <a:ext uri="{FF2B5EF4-FFF2-40B4-BE49-F238E27FC236}">
                <a16:creationId xmlns:a16="http://schemas.microsoft.com/office/drawing/2014/main" id="{71CFC4D8-2051-0942-A8E5-AB0D41F40037}"/>
              </a:ext>
            </a:extLst>
          </p:cNvPr>
          <p:cNvSpPr/>
          <p:nvPr/>
        </p:nvSpPr>
        <p:spPr>
          <a:xfrm>
            <a:off x="5668963" y="323128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3" name="Oval 32">
            <a:extLst>
              <a:ext uri="{FF2B5EF4-FFF2-40B4-BE49-F238E27FC236}">
                <a16:creationId xmlns:a16="http://schemas.microsoft.com/office/drawing/2014/main" id="{E1724C5D-4639-8D45-8C9C-AB31D1462C05}"/>
              </a:ext>
            </a:extLst>
          </p:cNvPr>
          <p:cNvSpPr/>
          <p:nvPr/>
        </p:nvSpPr>
        <p:spPr>
          <a:xfrm>
            <a:off x="5668963" y="3898031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4" name="Oval 33">
            <a:extLst>
              <a:ext uri="{FF2B5EF4-FFF2-40B4-BE49-F238E27FC236}">
                <a16:creationId xmlns:a16="http://schemas.microsoft.com/office/drawing/2014/main" id="{7E2A2EF1-057F-1248-A05C-0DDC79EC1096}"/>
              </a:ext>
            </a:extLst>
          </p:cNvPr>
          <p:cNvSpPr/>
          <p:nvPr/>
        </p:nvSpPr>
        <p:spPr>
          <a:xfrm>
            <a:off x="5668963" y="456319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5" name="Oval 34">
            <a:extLst>
              <a:ext uri="{FF2B5EF4-FFF2-40B4-BE49-F238E27FC236}">
                <a16:creationId xmlns:a16="http://schemas.microsoft.com/office/drawing/2014/main" id="{CD4330BD-7C9F-7044-AF13-FCCC29758633}"/>
              </a:ext>
            </a:extLst>
          </p:cNvPr>
          <p:cNvSpPr/>
          <p:nvPr/>
        </p:nvSpPr>
        <p:spPr>
          <a:xfrm>
            <a:off x="5668963" y="522994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96" name="AutoShape 35">
            <a:extLst>
              <a:ext uri="{FF2B5EF4-FFF2-40B4-BE49-F238E27FC236}">
                <a16:creationId xmlns:a16="http://schemas.microsoft.com/office/drawing/2014/main" id="{F299E387-83E7-0748-885C-44FA66498EC5}"/>
              </a:ext>
            </a:extLst>
          </p:cNvPr>
          <p:cNvCxnSpPr>
            <a:stCxn id="92" idx="6"/>
            <a:endCxn id="91" idx="2"/>
          </p:cNvCxnSpPr>
          <p:nvPr/>
        </p:nvCxnSpPr>
        <p:spPr>
          <a:xfrm flipH="1" flipV="1">
            <a:off x="5668963" y="2747093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7" name="AutoShape 36">
            <a:extLst>
              <a:ext uri="{FF2B5EF4-FFF2-40B4-BE49-F238E27FC236}">
                <a16:creationId xmlns:a16="http://schemas.microsoft.com/office/drawing/2014/main" id="{A4245C53-9DC7-4047-88A7-31438636F15F}"/>
              </a:ext>
            </a:extLst>
          </p:cNvPr>
          <p:cNvCxnSpPr>
            <a:stCxn id="95" idx="6"/>
            <a:endCxn id="94" idx="2"/>
          </p:cNvCxnSpPr>
          <p:nvPr/>
        </p:nvCxnSpPr>
        <p:spPr>
          <a:xfrm flipH="1" flipV="1">
            <a:off x="5668963" y="474416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8" name="AutoShape 37">
            <a:extLst>
              <a:ext uri="{FF2B5EF4-FFF2-40B4-BE49-F238E27FC236}">
                <a16:creationId xmlns:a16="http://schemas.microsoft.com/office/drawing/2014/main" id="{0523174D-E1AF-E941-BCFC-9B3D96051E03}"/>
              </a:ext>
            </a:extLst>
          </p:cNvPr>
          <p:cNvCxnSpPr>
            <a:stCxn id="93" idx="6"/>
            <a:endCxn id="92" idx="2"/>
          </p:cNvCxnSpPr>
          <p:nvPr/>
        </p:nvCxnSpPr>
        <p:spPr>
          <a:xfrm flipH="1" flipV="1">
            <a:off x="5668963" y="341225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9" name="AutoShape 38">
            <a:extLst>
              <a:ext uri="{FF2B5EF4-FFF2-40B4-BE49-F238E27FC236}">
                <a16:creationId xmlns:a16="http://schemas.microsoft.com/office/drawing/2014/main" id="{1149377D-0DED-4947-A394-71CCF2B0AC47}"/>
              </a:ext>
            </a:extLst>
          </p:cNvPr>
          <p:cNvCxnSpPr>
            <a:stCxn id="94" idx="6"/>
            <a:endCxn id="93" idx="2"/>
          </p:cNvCxnSpPr>
          <p:nvPr/>
        </p:nvCxnSpPr>
        <p:spPr>
          <a:xfrm flipH="1" flipV="1">
            <a:off x="5668963" y="4079006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00" name="Oval 39">
            <a:extLst>
              <a:ext uri="{FF2B5EF4-FFF2-40B4-BE49-F238E27FC236}">
                <a16:creationId xmlns:a16="http://schemas.microsoft.com/office/drawing/2014/main" id="{1CBF564D-FBF3-BC44-A357-945C97485A92}"/>
              </a:ext>
            </a:extLst>
          </p:cNvPr>
          <p:cNvSpPr/>
          <p:nvPr/>
        </p:nvSpPr>
        <p:spPr>
          <a:xfrm>
            <a:off x="3427413" y="256611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1" name="Oval 40">
            <a:extLst>
              <a:ext uri="{FF2B5EF4-FFF2-40B4-BE49-F238E27FC236}">
                <a16:creationId xmlns:a16="http://schemas.microsoft.com/office/drawing/2014/main" id="{B7DC77F8-09C7-7343-B1DA-D397EB5172ED}"/>
              </a:ext>
            </a:extLst>
          </p:cNvPr>
          <p:cNvSpPr/>
          <p:nvPr/>
        </p:nvSpPr>
        <p:spPr>
          <a:xfrm>
            <a:off x="3427413" y="323128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2" name="Oval 41">
            <a:extLst>
              <a:ext uri="{FF2B5EF4-FFF2-40B4-BE49-F238E27FC236}">
                <a16:creationId xmlns:a16="http://schemas.microsoft.com/office/drawing/2014/main" id="{02D34621-A716-3D48-8AF8-F484F49D9814}"/>
              </a:ext>
            </a:extLst>
          </p:cNvPr>
          <p:cNvSpPr/>
          <p:nvPr/>
        </p:nvSpPr>
        <p:spPr>
          <a:xfrm>
            <a:off x="3427413" y="3898031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3" name="Oval 42">
            <a:extLst>
              <a:ext uri="{FF2B5EF4-FFF2-40B4-BE49-F238E27FC236}">
                <a16:creationId xmlns:a16="http://schemas.microsoft.com/office/drawing/2014/main" id="{06546191-6A47-C547-8366-D32CDE49E648}"/>
              </a:ext>
            </a:extLst>
          </p:cNvPr>
          <p:cNvSpPr/>
          <p:nvPr/>
        </p:nvSpPr>
        <p:spPr>
          <a:xfrm>
            <a:off x="3427413" y="456319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4" name="Oval 43">
            <a:extLst>
              <a:ext uri="{FF2B5EF4-FFF2-40B4-BE49-F238E27FC236}">
                <a16:creationId xmlns:a16="http://schemas.microsoft.com/office/drawing/2014/main" id="{B1300791-EF09-CA41-904D-42650BEAF1D1}"/>
              </a:ext>
            </a:extLst>
          </p:cNvPr>
          <p:cNvSpPr/>
          <p:nvPr/>
        </p:nvSpPr>
        <p:spPr>
          <a:xfrm>
            <a:off x="3427413" y="522994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105" name="AutoShape 44">
            <a:extLst>
              <a:ext uri="{FF2B5EF4-FFF2-40B4-BE49-F238E27FC236}">
                <a16:creationId xmlns:a16="http://schemas.microsoft.com/office/drawing/2014/main" id="{2BEDEE08-3E30-7F45-B104-2AF755D2C370}"/>
              </a:ext>
            </a:extLst>
          </p:cNvPr>
          <p:cNvCxnSpPr>
            <a:stCxn id="101" idx="6"/>
            <a:endCxn id="100" idx="2"/>
          </p:cNvCxnSpPr>
          <p:nvPr/>
        </p:nvCxnSpPr>
        <p:spPr>
          <a:xfrm flipH="1" flipV="1">
            <a:off x="3427413" y="2747093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6" name="AutoShape 45">
            <a:extLst>
              <a:ext uri="{FF2B5EF4-FFF2-40B4-BE49-F238E27FC236}">
                <a16:creationId xmlns:a16="http://schemas.microsoft.com/office/drawing/2014/main" id="{1D03C7A9-18E6-5E4A-B146-7AC522715FA6}"/>
              </a:ext>
            </a:extLst>
          </p:cNvPr>
          <p:cNvCxnSpPr>
            <a:stCxn id="104" idx="6"/>
            <a:endCxn id="103" idx="2"/>
          </p:cNvCxnSpPr>
          <p:nvPr/>
        </p:nvCxnSpPr>
        <p:spPr>
          <a:xfrm flipH="1" flipV="1">
            <a:off x="3427413" y="474416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7" name="AutoShape 46">
            <a:extLst>
              <a:ext uri="{FF2B5EF4-FFF2-40B4-BE49-F238E27FC236}">
                <a16:creationId xmlns:a16="http://schemas.microsoft.com/office/drawing/2014/main" id="{16995FC0-5B75-F34A-B1B0-A3D0E03B5753}"/>
              </a:ext>
            </a:extLst>
          </p:cNvPr>
          <p:cNvCxnSpPr>
            <a:stCxn id="102" idx="6"/>
            <a:endCxn id="101" idx="2"/>
          </p:cNvCxnSpPr>
          <p:nvPr/>
        </p:nvCxnSpPr>
        <p:spPr>
          <a:xfrm flipH="1" flipV="1">
            <a:off x="3427413" y="341225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8" name="AutoShape 47">
            <a:extLst>
              <a:ext uri="{FF2B5EF4-FFF2-40B4-BE49-F238E27FC236}">
                <a16:creationId xmlns:a16="http://schemas.microsoft.com/office/drawing/2014/main" id="{306333BA-3B55-E14E-8734-071C3D33201E}"/>
              </a:ext>
            </a:extLst>
          </p:cNvPr>
          <p:cNvCxnSpPr>
            <a:stCxn id="103" idx="6"/>
            <a:endCxn id="102" idx="2"/>
          </p:cNvCxnSpPr>
          <p:nvPr/>
        </p:nvCxnSpPr>
        <p:spPr>
          <a:xfrm flipH="1" flipV="1">
            <a:off x="3427413" y="4079006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09" name="Oval 48">
            <a:extLst>
              <a:ext uri="{FF2B5EF4-FFF2-40B4-BE49-F238E27FC236}">
                <a16:creationId xmlns:a16="http://schemas.microsoft.com/office/drawing/2014/main" id="{3F1781A4-A164-8749-B5A1-57EA110D777F}"/>
              </a:ext>
            </a:extLst>
          </p:cNvPr>
          <p:cNvSpPr/>
          <p:nvPr/>
        </p:nvSpPr>
        <p:spPr>
          <a:xfrm>
            <a:off x="4922838" y="256611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0" name="Oval 49">
            <a:extLst>
              <a:ext uri="{FF2B5EF4-FFF2-40B4-BE49-F238E27FC236}">
                <a16:creationId xmlns:a16="http://schemas.microsoft.com/office/drawing/2014/main" id="{BEB5F2B3-3D34-B84D-9B86-0CD0EFD1A278}"/>
              </a:ext>
            </a:extLst>
          </p:cNvPr>
          <p:cNvSpPr/>
          <p:nvPr/>
        </p:nvSpPr>
        <p:spPr>
          <a:xfrm>
            <a:off x="4922838" y="323128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1" name="Oval 50">
            <a:extLst>
              <a:ext uri="{FF2B5EF4-FFF2-40B4-BE49-F238E27FC236}">
                <a16:creationId xmlns:a16="http://schemas.microsoft.com/office/drawing/2014/main" id="{78704EF6-632C-0D43-A563-B1939305C01B}"/>
              </a:ext>
            </a:extLst>
          </p:cNvPr>
          <p:cNvSpPr/>
          <p:nvPr/>
        </p:nvSpPr>
        <p:spPr>
          <a:xfrm>
            <a:off x="4922838" y="3898031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2" name="Oval 51">
            <a:extLst>
              <a:ext uri="{FF2B5EF4-FFF2-40B4-BE49-F238E27FC236}">
                <a16:creationId xmlns:a16="http://schemas.microsoft.com/office/drawing/2014/main" id="{2C928F9A-D709-5148-8520-8F1972D680A8}"/>
              </a:ext>
            </a:extLst>
          </p:cNvPr>
          <p:cNvSpPr/>
          <p:nvPr/>
        </p:nvSpPr>
        <p:spPr>
          <a:xfrm>
            <a:off x="4922838" y="456319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3" name="Oval 52">
            <a:extLst>
              <a:ext uri="{FF2B5EF4-FFF2-40B4-BE49-F238E27FC236}">
                <a16:creationId xmlns:a16="http://schemas.microsoft.com/office/drawing/2014/main" id="{8BFCCCD9-CCF4-4547-96E8-AAABB18599DC}"/>
              </a:ext>
            </a:extLst>
          </p:cNvPr>
          <p:cNvSpPr/>
          <p:nvPr/>
        </p:nvSpPr>
        <p:spPr>
          <a:xfrm>
            <a:off x="4922838" y="522994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114" name="AutoShape 53">
            <a:extLst>
              <a:ext uri="{FF2B5EF4-FFF2-40B4-BE49-F238E27FC236}">
                <a16:creationId xmlns:a16="http://schemas.microsoft.com/office/drawing/2014/main" id="{DA606908-01A9-E549-9400-6D05728A7ED7}"/>
              </a:ext>
            </a:extLst>
          </p:cNvPr>
          <p:cNvCxnSpPr>
            <a:stCxn id="110" idx="6"/>
            <a:endCxn id="109" idx="2"/>
          </p:cNvCxnSpPr>
          <p:nvPr/>
        </p:nvCxnSpPr>
        <p:spPr>
          <a:xfrm flipH="1" flipV="1">
            <a:off x="4922838" y="2747093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5" name="AutoShape 54">
            <a:extLst>
              <a:ext uri="{FF2B5EF4-FFF2-40B4-BE49-F238E27FC236}">
                <a16:creationId xmlns:a16="http://schemas.microsoft.com/office/drawing/2014/main" id="{28A1FBBB-A2D9-D745-9826-16C6530894F8}"/>
              </a:ext>
            </a:extLst>
          </p:cNvPr>
          <p:cNvCxnSpPr>
            <a:stCxn id="113" idx="6"/>
            <a:endCxn id="112" idx="2"/>
          </p:cNvCxnSpPr>
          <p:nvPr/>
        </p:nvCxnSpPr>
        <p:spPr>
          <a:xfrm flipH="1" flipV="1">
            <a:off x="4922838" y="474416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6" name="AutoShape 55">
            <a:extLst>
              <a:ext uri="{FF2B5EF4-FFF2-40B4-BE49-F238E27FC236}">
                <a16:creationId xmlns:a16="http://schemas.microsoft.com/office/drawing/2014/main" id="{2E9DDDB3-D443-5949-AC58-DA7E2FC7A533}"/>
              </a:ext>
            </a:extLst>
          </p:cNvPr>
          <p:cNvCxnSpPr>
            <a:stCxn id="111" idx="6"/>
            <a:endCxn id="110" idx="2"/>
          </p:cNvCxnSpPr>
          <p:nvPr/>
        </p:nvCxnSpPr>
        <p:spPr>
          <a:xfrm flipH="1" flipV="1">
            <a:off x="4922838" y="341225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7" name="AutoShape 56">
            <a:extLst>
              <a:ext uri="{FF2B5EF4-FFF2-40B4-BE49-F238E27FC236}">
                <a16:creationId xmlns:a16="http://schemas.microsoft.com/office/drawing/2014/main" id="{0A3E7FBB-B7CC-2C4E-B6DD-8E681F101375}"/>
              </a:ext>
            </a:extLst>
          </p:cNvPr>
          <p:cNvCxnSpPr>
            <a:stCxn id="112" idx="6"/>
            <a:endCxn id="111" idx="2"/>
          </p:cNvCxnSpPr>
          <p:nvPr/>
        </p:nvCxnSpPr>
        <p:spPr>
          <a:xfrm flipH="1" flipV="1">
            <a:off x="4922838" y="4079006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18" name="Oval 57">
            <a:extLst>
              <a:ext uri="{FF2B5EF4-FFF2-40B4-BE49-F238E27FC236}">
                <a16:creationId xmlns:a16="http://schemas.microsoft.com/office/drawing/2014/main" id="{7011A7AE-6B41-B241-BD8A-39D17CE29BF4}"/>
              </a:ext>
            </a:extLst>
          </p:cNvPr>
          <p:cNvSpPr/>
          <p:nvPr/>
        </p:nvSpPr>
        <p:spPr>
          <a:xfrm>
            <a:off x="2681288" y="256611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9" name="Oval 58">
            <a:extLst>
              <a:ext uri="{FF2B5EF4-FFF2-40B4-BE49-F238E27FC236}">
                <a16:creationId xmlns:a16="http://schemas.microsoft.com/office/drawing/2014/main" id="{EB3928DF-D952-A542-90E2-AC9FDDE8ADB7}"/>
              </a:ext>
            </a:extLst>
          </p:cNvPr>
          <p:cNvSpPr/>
          <p:nvPr/>
        </p:nvSpPr>
        <p:spPr>
          <a:xfrm>
            <a:off x="2681288" y="3231281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0" name="Oval 59">
            <a:extLst>
              <a:ext uri="{FF2B5EF4-FFF2-40B4-BE49-F238E27FC236}">
                <a16:creationId xmlns:a16="http://schemas.microsoft.com/office/drawing/2014/main" id="{C73B7053-CBDE-AD4D-85E5-AE52DFC63F4C}"/>
              </a:ext>
            </a:extLst>
          </p:cNvPr>
          <p:cNvSpPr/>
          <p:nvPr/>
        </p:nvSpPr>
        <p:spPr>
          <a:xfrm>
            <a:off x="2681288" y="3898031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1" name="Oval 60">
            <a:extLst>
              <a:ext uri="{FF2B5EF4-FFF2-40B4-BE49-F238E27FC236}">
                <a16:creationId xmlns:a16="http://schemas.microsoft.com/office/drawing/2014/main" id="{3B40C0C0-1F1D-6E45-B927-DFE6B66FF41F}"/>
              </a:ext>
            </a:extLst>
          </p:cNvPr>
          <p:cNvSpPr/>
          <p:nvPr/>
        </p:nvSpPr>
        <p:spPr>
          <a:xfrm>
            <a:off x="2681288" y="456319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2" name="Oval 61">
            <a:extLst>
              <a:ext uri="{FF2B5EF4-FFF2-40B4-BE49-F238E27FC236}">
                <a16:creationId xmlns:a16="http://schemas.microsoft.com/office/drawing/2014/main" id="{16B29D57-C629-684A-8E93-26E0B6B9C7C8}"/>
              </a:ext>
            </a:extLst>
          </p:cNvPr>
          <p:cNvSpPr/>
          <p:nvPr/>
        </p:nvSpPr>
        <p:spPr>
          <a:xfrm>
            <a:off x="2681288" y="5229943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123" name="AutoShape 62">
            <a:extLst>
              <a:ext uri="{FF2B5EF4-FFF2-40B4-BE49-F238E27FC236}">
                <a16:creationId xmlns:a16="http://schemas.microsoft.com/office/drawing/2014/main" id="{005C79BB-655C-3D4D-A717-50FAC4BB80E2}"/>
              </a:ext>
            </a:extLst>
          </p:cNvPr>
          <p:cNvCxnSpPr>
            <a:stCxn id="119" idx="6"/>
            <a:endCxn id="118" idx="2"/>
          </p:cNvCxnSpPr>
          <p:nvPr/>
        </p:nvCxnSpPr>
        <p:spPr>
          <a:xfrm flipH="1" flipV="1">
            <a:off x="2681288" y="2747093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24" name="AutoShape 63">
            <a:extLst>
              <a:ext uri="{FF2B5EF4-FFF2-40B4-BE49-F238E27FC236}">
                <a16:creationId xmlns:a16="http://schemas.microsoft.com/office/drawing/2014/main" id="{FCEE3FC4-3A17-4545-A159-969CC1FD0FCE}"/>
              </a:ext>
            </a:extLst>
          </p:cNvPr>
          <p:cNvCxnSpPr>
            <a:stCxn id="122" idx="6"/>
            <a:endCxn id="121" idx="2"/>
          </p:cNvCxnSpPr>
          <p:nvPr/>
        </p:nvCxnSpPr>
        <p:spPr>
          <a:xfrm flipH="1" flipV="1">
            <a:off x="2681288" y="474416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25" name="AutoShape 64">
            <a:extLst>
              <a:ext uri="{FF2B5EF4-FFF2-40B4-BE49-F238E27FC236}">
                <a16:creationId xmlns:a16="http://schemas.microsoft.com/office/drawing/2014/main" id="{5FE16EEA-C0E1-7D4D-BD6C-4207A15C5BFC}"/>
              </a:ext>
            </a:extLst>
          </p:cNvPr>
          <p:cNvCxnSpPr>
            <a:stCxn id="120" idx="6"/>
            <a:endCxn id="119" idx="2"/>
          </p:cNvCxnSpPr>
          <p:nvPr/>
        </p:nvCxnSpPr>
        <p:spPr>
          <a:xfrm flipH="1" flipV="1">
            <a:off x="2681288" y="341225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26" name="AutoShape 65">
            <a:extLst>
              <a:ext uri="{FF2B5EF4-FFF2-40B4-BE49-F238E27FC236}">
                <a16:creationId xmlns:a16="http://schemas.microsoft.com/office/drawing/2014/main" id="{21237636-4D1F-4946-A30A-1E0362490A6D}"/>
              </a:ext>
            </a:extLst>
          </p:cNvPr>
          <p:cNvCxnSpPr>
            <a:stCxn id="121" idx="6"/>
            <a:endCxn id="120" idx="2"/>
          </p:cNvCxnSpPr>
          <p:nvPr/>
        </p:nvCxnSpPr>
        <p:spPr>
          <a:xfrm flipH="1" flipV="1">
            <a:off x="2681288" y="4079006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27" name="Oval 66">
            <a:extLst>
              <a:ext uri="{FF2B5EF4-FFF2-40B4-BE49-F238E27FC236}">
                <a16:creationId xmlns:a16="http://schemas.microsoft.com/office/drawing/2014/main" id="{DC494D95-E2AE-A549-A9D2-CCA9B2FBD332}"/>
              </a:ext>
            </a:extLst>
          </p:cNvPr>
          <p:cNvSpPr/>
          <p:nvPr/>
        </p:nvSpPr>
        <p:spPr>
          <a:xfrm>
            <a:off x="6416675" y="256611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8" name="Oval 67">
            <a:extLst>
              <a:ext uri="{FF2B5EF4-FFF2-40B4-BE49-F238E27FC236}">
                <a16:creationId xmlns:a16="http://schemas.microsoft.com/office/drawing/2014/main" id="{FB61F5F1-7B41-044A-BD55-40D23D2EFD41}"/>
              </a:ext>
            </a:extLst>
          </p:cNvPr>
          <p:cNvSpPr/>
          <p:nvPr/>
        </p:nvSpPr>
        <p:spPr>
          <a:xfrm>
            <a:off x="6416675" y="323128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9" name="Oval 68">
            <a:extLst>
              <a:ext uri="{FF2B5EF4-FFF2-40B4-BE49-F238E27FC236}">
                <a16:creationId xmlns:a16="http://schemas.microsoft.com/office/drawing/2014/main" id="{780723AB-A5DA-BA4E-9DC3-C65EC39B46FB}"/>
              </a:ext>
            </a:extLst>
          </p:cNvPr>
          <p:cNvSpPr/>
          <p:nvPr/>
        </p:nvSpPr>
        <p:spPr>
          <a:xfrm>
            <a:off x="6416675" y="3898031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0" name="Oval 69">
            <a:extLst>
              <a:ext uri="{FF2B5EF4-FFF2-40B4-BE49-F238E27FC236}">
                <a16:creationId xmlns:a16="http://schemas.microsoft.com/office/drawing/2014/main" id="{3E5D73D6-2852-374B-83D7-68B1541BBF34}"/>
              </a:ext>
            </a:extLst>
          </p:cNvPr>
          <p:cNvSpPr/>
          <p:nvPr/>
        </p:nvSpPr>
        <p:spPr>
          <a:xfrm>
            <a:off x="6416675" y="456319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1" name="Oval 70">
            <a:extLst>
              <a:ext uri="{FF2B5EF4-FFF2-40B4-BE49-F238E27FC236}">
                <a16:creationId xmlns:a16="http://schemas.microsoft.com/office/drawing/2014/main" id="{5D121FDB-DDF3-7840-BADE-FDC6AE4343BC}"/>
              </a:ext>
            </a:extLst>
          </p:cNvPr>
          <p:cNvSpPr/>
          <p:nvPr/>
        </p:nvSpPr>
        <p:spPr>
          <a:xfrm>
            <a:off x="6416675" y="522994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132" name="AutoShape 71">
            <a:extLst>
              <a:ext uri="{FF2B5EF4-FFF2-40B4-BE49-F238E27FC236}">
                <a16:creationId xmlns:a16="http://schemas.microsoft.com/office/drawing/2014/main" id="{0D98881B-A1E1-6442-BE1F-193F15AA2753}"/>
              </a:ext>
            </a:extLst>
          </p:cNvPr>
          <p:cNvCxnSpPr>
            <a:stCxn id="128" idx="6"/>
            <a:endCxn id="127" idx="2"/>
          </p:cNvCxnSpPr>
          <p:nvPr/>
        </p:nvCxnSpPr>
        <p:spPr>
          <a:xfrm flipH="1" flipV="1">
            <a:off x="6416675" y="2747093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33" name="AutoShape 72">
            <a:extLst>
              <a:ext uri="{FF2B5EF4-FFF2-40B4-BE49-F238E27FC236}">
                <a16:creationId xmlns:a16="http://schemas.microsoft.com/office/drawing/2014/main" id="{119E8F2D-0462-314B-8931-B3DC64EFB4D1}"/>
              </a:ext>
            </a:extLst>
          </p:cNvPr>
          <p:cNvCxnSpPr>
            <a:stCxn id="131" idx="6"/>
            <a:endCxn id="130" idx="2"/>
          </p:cNvCxnSpPr>
          <p:nvPr/>
        </p:nvCxnSpPr>
        <p:spPr>
          <a:xfrm flipH="1" flipV="1">
            <a:off x="6416675" y="474416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34" name="AutoShape 73">
            <a:extLst>
              <a:ext uri="{FF2B5EF4-FFF2-40B4-BE49-F238E27FC236}">
                <a16:creationId xmlns:a16="http://schemas.microsoft.com/office/drawing/2014/main" id="{4F10D69B-2400-E14B-91E0-CB240C3BFF60}"/>
              </a:ext>
            </a:extLst>
          </p:cNvPr>
          <p:cNvCxnSpPr>
            <a:stCxn id="129" idx="6"/>
            <a:endCxn id="128" idx="2"/>
          </p:cNvCxnSpPr>
          <p:nvPr/>
        </p:nvCxnSpPr>
        <p:spPr>
          <a:xfrm flipH="1" flipV="1">
            <a:off x="6416675" y="341225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35" name="AutoShape 74">
            <a:extLst>
              <a:ext uri="{FF2B5EF4-FFF2-40B4-BE49-F238E27FC236}">
                <a16:creationId xmlns:a16="http://schemas.microsoft.com/office/drawing/2014/main" id="{5C788775-5156-7042-9AE1-1E9809129CBB}"/>
              </a:ext>
            </a:extLst>
          </p:cNvPr>
          <p:cNvCxnSpPr>
            <a:stCxn id="130" idx="6"/>
            <a:endCxn id="129" idx="2"/>
          </p:cNvCxnSpPr>
          <p:nvPr/>
        </p:nvCxnSpPr>
        <p:spPr>
          <a:xfrm flipH="1" flipV="1">
            <a:off x="6416675" y="4079006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36" name="Oval 75">
            <a:extLst>
              <a:ext uri="{FF2B5EF4-FFF2-40B4-BE49-F238E27FC236}">
                <a16:creationId xmlns:a16="http://schemas.microsoft.com/office/drawing/2014/main" id="{08F8CE71-B443-854C-946A-808162BAF4F2}"/>
              </a:ext>
            </a:extLst>
          </p:cNvPr>
          <p:cNvSpPr/>
          <p:nvPr/>
        </p:nvSpPr>
        <p:spPr>
          <a:xfrm>
            <a:off x="4175125" y="256611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7" name="Oval 76">
            <a:extLst>
              <a:ext uri="{FF2B5EF4-FFF2-40B4-BE49-F238E27FC236}">
                <a16:creationId xmlns:a16="http://schemas.microsoft.com/office/drawing/2014/main" id="{3169AFE5-B52E-AA46-8496-DC8202952895}"/>
              </a:ext>
            </a:extLst>
          </p:cNvPr>
          <p:cNvSpPr/>
          <p:nvPr/>
        </p:nvSpPr>
        <p:spPr>
          <a:xfrm>
            <a:off x="4175125" y="3231281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8" name="Oval 77">
            <a:extLst>
              <a:ext uri="{FF2B5EF4-FFF2-40B4-BE49-F238E27FC236}">
                <a16:creationId xmlns:a16="http://schemas.microsoft.com/office/drawing/2014/main" id="{B68DB3D7-804A-CA4E-8092-3111E2CE16DC}"/>
              </a:ext>
            </a:extLst>
          </p:cNvPr>
          <p:cNvSpPr/>
          <p:nvPr/>
        </p:nvSpPr>
        <p:spPr>
          <a:xfrm>
            <a:off x="4175125" y="3898031"/>
            <a:ext cx="360363" cy="360362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7618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39" name="Oval 78">
            <a:extLst>
              <a:ext uri="{FF2B5EF4-FFF2-40B4-BE49-F238E27FC236}">
                <a16:creationId xmlns:a16="http://schemas.microsoft.com/office/drawing/2014/main" id="{74F55358-7EBA-FD48-9CE6-0512294D072F}"/>
              </a:ext>
            </a:extLst>
          </p:cNvPr>
          <p:cNvSpPr/>
          <p:nvPr/>
        </p:nvSpPr>
        <p:spPr>
          <a:xfrm>
            <a:off x="4175125" y="456319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40" name="Oval 79">
            <a:extLst>
              <a:ext uri="{FF2B5EF4-FFF2-40B4-BE49-F238E27FC236}">
                <a16:creationId xmlns:a16="http://schemas.microsoft.com/office/drawing/2014/main" id="{187B3DC7-190F-054E-A44D-98DF78438455}"/>
              </a:ext>
            </a:extLst>
          </p:cNvPr>
          <p:cNvSpPr/>
          <p:nvPr/>
        </p:nvSpPr>
        <p:spPr>
          <a:xfrm>
            <a:off x="4175125" y="5229943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141" name="AutoShape 80">
            <a:extLst>
              <a:ext uri="{FF2B5EF4-FFF2-40B4-BE49-F238E27FC236}">
                <a16:creationId xmlns:a16="http://schemas.microsoft.com/office/drawing/2014/main" id="{7456C5AA-C1A0-D140-9F93-91948E8F3CFE}"/>
              </a:ext>
            </a:extLst>
          </p:cNvPr>
          <p:cNvCxnSpPr>
            <a:stCxn id="137" idx="6"/>
            <a:endCxn id="136" idx="2"/>
          </p:cNvCxnSpPr>
          <p:nvPr/>
        </p:nvCxnSpPr>
        <p:spPr>
          <a:xfrm flipH="1" flipV="1">
            <a:off x="4175125" y="2747093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42" name="AutoShape 81">
            <a:extLst>
              <a:ext uri="{FF2B5EF4-FFF2-40B4-BE49-F238E27FC236}">
                <a16:creationId xmlns:a16="http://schemas.microsoft.com/office/drawing/2014/main" id="{7D154E69-D138-0148-B0F3-B64E54ED83DF}"/>
              </a:ext>
            </a:extLst>
          </p:cNvPr>
          <p:cNvCxnSpPr>
            <a:stCxn id="140" idx="6"/>
            <a:endCxn id="139" idx="2"/>
          </p:cNvCxnSpPr>
          <p:nvPr/>
        </p:nvCxnSpPr>
        <p:spPr>
          <a:xfrm flipH="1" flipV="1">
            <a:off x="4175125" y="474416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43" name="AutoShape 82">
            <a:extLst>
              <a:ext uri="{FF2B5EF4-FFF2-40B4-BE49-F238E27FC236}">
                <a16:creationId xmlns:a16="http://schemas.microsoft.com/office/drawing/2014/main" id="{9D6E99F5-95A6-8144-A1C8-90733633FEE1}"/>
              </a:ext>
            </a:extLst>
          </p:cNvPr>
          <p:cNvCxnSpPr>
            <a:stCxn id="138" idx="6"/>
            <a:endCxn id="137" idx="2"/>
          </p:cNvCxnSpPr>
          <p:nvPr/>
        </p:nvCxnSpPr>
        <p:spPr>
          <a:xfrm flipH="1" flipV="1">
            <a:off x="4175125" y="341225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44" name="AutoShape 83">
            <a:extLst>
              <a:ext uri="{FF2B5EF4-FFF2-40B4-BE49-F238E27FC236}">
                <a16:creationId xmlns:a16="http://schemas.microsoft.com/office/drawing/2014/main" id="{41D6D856-730C-9342-8C86-0F768C915FC2}"/>
              </a:ext>
            </a:extLst>
          </p:cNvPr>
          <p:cNvCxnSpPr>
            <a:stCxn id="139" idx="6"/>
            <a:endCxn id="138" idx="2"/>
          </p:cNvCxnSpPr>
          <p:nvPr/>
        </p:nvCxnSpPr>
        <p:spPr>
          <a:xfrm flipH="1" flipV="1">
            <a:off x="4175125" y="4079006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45" name="AutoShape 84">
            <a:extLst>
              <a:ext uri="{FF2B5EF4-FFF2-40B4-BE49-F238E27FC236}">
                <a16:creationId xmlns:a16="http://schemas.microsoft.com/office/drawing/2014/main" id="{DA58215C-DEFE-784F-9FAD-AB42E1EF5A16}"/>
              </a:ext>
            </a:extLst>
          </p:cNvPr>
          <p:cNvCxnSpPr>
            <a:stCxn id="66" idx="0"/>
            <a:endCxn id="138" idx="0"/>
          </p:cNvCxnSpPr>
          <p:nvPr/>
        </p:nvCxnSpPr>
        <p:spPr>
          <a:xfrm rot="-5400000" flipH="1" flipV="1">
            <a:off x="5849938" y="2404193"/>
            <a:ext cx="1587" cy="2989263"/>
          </a:xfrm>
          <a:prstGeom prst="curvedConnector3">
            <a:avLst>
              <a:gd name="adj1" fmla="val -577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46" name="AutoShape 85">
            <a:extLst>
              <a:ext uri="{FF2B5EF4-FFF2-40B4-BE49-F238E27FC236}">
                <a16:creationId xmlns:a16="http://schemas.microsoft.com/office/drawing/2014/main" id="{7B471ED6-4DF6-0C41-8EC7-6C31DDC2AFA0}"/>
              </a:ext>
            </a:extLst>
          </p:cNvPr>
          <p:cNvCxnSpPr>
            <a:stCxn id="129" idx="0"/>
            <a:endCxn id="138" idx="0"/>
          </p:cNvCxnSpPr>
          <p:nvPr/>
        </p:nvCxnSpPr>
        <p:spPr>
          <a:xfrm rot="-5400000" flipH="1" flipV="1">
            <a:off x="5475288" y="2777256"/>
            <a:ext cx="1587" cy="2241550"/>
          </a:xfrm>
          <a:prstGeom prst="curvedConnector3">
            <a:avLst>
              <a:gd name="adj1" fmla="val -429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47" name="AutoShape 86">
            <a:extLst>
              <a:ext uri="{FF2B5EF4-FFF2-40B4-BE49-F238E27FC236}">
                <a16:creationId xmlns:a16="http://schemas.microsoft.com/office/drawing/2014/main" id="{6F54AC61-667C-604A-9EAA-0EAB29E80F62}"/>
              </a:ext>
            </a:extLst>
          </p:cNvPr>
          <p:cNvCxnSpPr>
            <a:stCxn id="93" idx="0"/>
            <a:endCxn id="138" idx="0"/>
          </p:cNvCxnSpPr>
          <p:nvPr/>
        </p:nvCxnSpPr>
        <p:spPr>
          <a:xfrm rot="-5400000" flipH="1" flipV="1">
            <a:off x="5102225" y="3151906"/>
            <a:ext cx="1588" cy="1493837"/>
          </a:xfrm>
          <a:prstGeom prst="curvedConnector3">
            <a:avLst>
              <a:gd name="adj1" fmla="val -27900009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48" name="AutoShape 87">
            <a:extLst>
              <a:ext uri="{FF2B5EF4-FFF2-40B4-BE49-F238E27FC236}">
                <a16:creationId xmlns:a16="http://schemas.microsoft.com/office/drawing/2014/main" id="{25965E7D-675B-104A-8D9C-0756CCE3870C}"/>
              </a:ext>
            </a:extLst>
          </p:cNvPr>
          <p:cNvCxnSpPr>
            <a:stCxn id="111" idx="0"/>
            <a:endCxn id="138" idx="0"/>
          </p:cNvCxnSpPr>
          <p:nvPr/>
        </p:nvCxnSpPr>
        <p:spPr>
          <a:xfrm rot="-5400000" flipH="1" flipV="1">
            <a:off x="4729163" y="3524968"/>
            <a:ext cx="1587" cy="747713"/>
          </a:xfrm>
          <a:prstGeom prst="curvedConnector3">
            <a:avLst>
              <a:gd name="adj1" fmla="val -14400005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49" name="AutoShape 88">
            <a:extLst>
              <a:ext uri="{FF2B5EF4-FFF2-40B4-BE49-F238E27FC236}">
                <a16:creationId xmlns:a16="http://schemas.microsoft.com/office/drawing/2014/main" id="{ADE0922D-AF21-0244-B6B0-8921D3C66DC6}"/>
              </a:ext>
            </a:extLst>
          </p:cNvPr>
          <p:cNvCxnSpPr>
            <a:stCxn id="138" idx="4"/>
            <a:endCxn id="102" idx="4"/>
          </p:cNvCxnSpPr>
          <p:nvPr/>
        </p:nvCxnSpPr>
        <p:spPr>
          <a:xfrm rot="5400000">
            <a:off x="3981450" y="3885331"/>
            <a:ext cx="1588" cy="747712"/>
          </a:xfrm>
          <a:prstGeom prst="curvedConnector3">
            <a:avLst>
              <a:gd name="adj1" fmla="val 14300005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50" name="AutoShape 89">
            <a:extLst>
              <a:ext uri="{FF2B5EF4-FFF2-40B4-BE49-F238E27FC236}">
                <a16:creationId xmlns:a16="http://schemas.microsoft.com/office/drawing/2014/main" id="{A71B4CBD-0DDD-0D43-AC81-54449DBCDB08}"/>
              </a:ext>
            </a:extLst>
          </p:cNvPr>
          <p:cNvCxnSpPr>
            <a:stCxn id="138" idx="4"/>
            <a:endCxn id="120" idx="4"/>
          </p:cNvCxnSpPr>
          <p:nvPr/>
        </p:nvCxnSpPr>
        <p:spPr>
          <a:xfrm rot="5400000">
            <a:off x="3608388" y="3512268"/>
            <a:ext cx="1587" cy="1493838"/>
          </a:xfrm>
          <a:prstGeom prst="curvedConnector3">
            <a:avLst>
              <a:gd name="adj1" fmla="val 26600009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51" name="AutoShape 90">
            <a:extLst>
              <a:ext uri="{FF2B5EF4-FFF2-40B4-BE49-F238E27FC236}">
                <a16:creationId xmlns:a16="http://schemas.microsoft.com/office/drawing/2014/main" id="{CD9B171A-040D-C242-8E60-C345554D41EC}"/>
              </a:ext>
            </a:extLst>
          </p:cNvPr>
          <p:cNvCxnSpPr>
            <a:stCxn id="138" idx="4"/>
            <a:endCxn id="84" idx="4"/>
          </p:cNvCxnSpPr>
          <p:nvPr/>
        </p:nvCxnSpPr>
        <p:spPr>
          <a:xfrm rot="5400000">
            <a:off x="3233738" y="3137618"/>
            <a:ext cx="1587" cy="2241550"/>
          </a:xfrm>
          <a:prstGeom prst="curvedConnector3">
            <a:avLst>
              <a:gd name="adj1" fmla="val 407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52" name="AutoShape 91">
            <a:extLst>
              <a:ext uri="{FF2B5EF4-FFF2-40B4-BE49-F238E27FC236}">
                <a16:creationId xmlns:a16="http://schemas.microsoft.com/office/drawing/2014/main" id="{5DD8E92F-4CE2-D440-81FD-B6E609C537FC}"/>
              </a:ext>
            </a:extLst>
          </p:cNvPr>
          <p:cNvCxnSpPr>
            <a:stCxn id="138" idx="4"/>
            <a:endCxn id="75" idx="4"/>
          </p:cNvCxnSpPr>
          <p:nvPr/>
        </p:nvCxnSpPr>
        <p:spPr>
          <a:xfrm rot="5400000">
            <a:off x="2860675" y="2764556"/>
            <a:ext cx="1588" cy="2987675"/>
          </a:xfrm>
          <a:prstGeom prst="curvedConnector3">
            <a:avLst>
              <a:gd name="adj1" fmla="val 569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53" name="AutoShape 92">
            <a:extLst>
              <a:ext uri="{FF2B5EF4-FFF2-40B4-BE49-F238E27FC236}">
                <a16:creationId xmlns:a16="http://schemas.microsoft.com/office/drawing/2014/main" id="{CC8988C1-38F3-DA4E-8B34-AE5AE7CC7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6022106"/>
            <a:ext cx="3224213" cy="503238"/>
          </a:xfrm>
          <a:prstGeom prst="wedgeRectCallout">
            <a:avLst>
              <a:gd name="adj1" fmla="val 56359"/>
              <a:gd name="adj2" fmla="val -399210"/>
            </a:avLst>
          </a:prstGeom>
          <a:solidFill>
            <a:schemeClr val="bg1"/>
          </a:solidFill>
          <a:ln w="28575" cmpd="sng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时间复杂性：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T(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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/5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4" name="Oval 93">
            <a:extLst>
              <a:ext uri="{FF2B5EF4-FFF2-40B4-BE49-F238E27FC236}">
                <a16:creationId xmlns:a16="http://schemas.microsoft.com/office/drawing/2014/main" id="{AFC9A068-DC4D-CE4A-BE07-4FEDC9C4C9C8}"/>
              </a:ext>
            </a:extLst>
          </p:cNvPr>
          <p:cNvSpPr/>
          <p:nvPr/>
        </p:nvSpPr>
        <p:spPr>
          <a:xfrm>
            <a:off x="7885113" y="256611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5" name="Oval 94">
            <a:extLst>
              <a:ext uri="{FF2B5EF4-FFF2-40B4-BE49-F238E27FC236}">
                <a16:creationId xmlns:a16="http://schemas.microsoft.com/office/drawing/2014/main" id="{260A8FB1-D8B4-F547-9F6B-A6EB1B86B1DD}"/>
              </a:ext>
            </a:extLst>
          </p:cNvPr>
          <p:cNvSpPr/>
          <p:nvPr/>
        </p:nvSpPr>
        <p:spPr>
          <a:xfrm>
            <a:off x="7885113" y="3213818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6" name="Oval 95">
            <a:extLst>
              <a:ext uri="{FF2B5EF4-FFF2-40B4-BE49-F238E27FC236}">
                <a16:creationId xmlns:a16="http://schemas.microsoft.com/office/drawing/2014/main" id="{65E173F5-2CBA-7F48-91D6-FADACF4186D1}"/>
              </a:ext>
            </a:extLst>
          </p:cNvPr>
          <p:cNvSpPr/>
          <p:nvPr/>
        </p:nvSpPr>
        <p:spPr>
          <a:xfrm>
            <a:off x="7885113" y="3932956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5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4B3-9C11-AD42-904E-CF8CDEEE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89E5-1C2A-BD4C-9674-6BEB8388E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求解步骤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87128A-026E-BE4E-A057-D5AA65A1BA33}"/>
              </a:ext>
            </a:extLst>
          </p:cNvPr>
          <p:cNvSpPr txBox="1">
            <a:spLocks/>
          </p:cNvSpPr>
          <p:nvPr/>
        </p:nvSpPr>
        <p:spPr>
          <a:xfrm>
            <a:off x="685800" y="1808757"/>
            <a:ext cx="7772400" cy="4618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第四步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用 </a:t>
            </a:r>
            <a:r>
              <a:rPr lang="en-US" altLang="zh-CN" sz="2400" b="1" dirty="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MoM</a:t>
            </a:r>
            <a:r>
              <a:rPr lang="zh-CN" altLang="en-US" sz="2400" b="1" dirty="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完成划分</a:t>
            </a:r>
          </a:p>
        </p:txBody>
      </p:sp>
      <p:sp>
        <p:nvSpPr>
          <p:cNvPr id="157" name="Oval 3">
            <a:extLst>
              <a:ext uri="{FF2B5EF4-FFF2-40B4-BE49-F238E27FC236}">
                <a16:creationId xmlns:a16="http://schemas.microsoft.com/office/drawing/2014/main" id="{6F288386-DCA5-D74B-B214-1C59FD60CED6}"/>
              </a:ext>
            </a:extLst>
          </p:cNvPr>
          <p:cNvSpPr/>
          <p:nvPr/>
        </p:nvSpPr>
        <p:spPr>
          <a:xfrm>
            <a:off x="4175125" y="3822849"/>
            <a:ext cx="360363" cy="360362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7618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58" name="Oval 4">
            <a:extLst>
              <a:ext uri="{FF2B5EF4-FFF2-40B4-BE49-F238E27FC236}">
                <a16:creationId xmlns:a16="http://schemas.microsoft.com/office/drawing/2014/main" id="{6B6A57EF-EFBE-E943-AE88-7B02CDC7541F}"/>
              </a:ext>
            </a:extLst>
          </p:cNvPr>
          <p:cNvSpPr/>
          <p:nvPr/>
        </p:nvSpPr>
        <p:spPr>
          <a:xfrm>
            <a:off x="1116013" y="2562374"/>
            <a:ext cx="2879725" cy="2879725"/>
          </a:xfrm>
          <a:prstGeom prst="ellipse">
            <a:avLst/>
          </a:prstGeom>
          <a:gradFill rotWithShape="1">
            <a:gsLst>
              <a:gs pos="0">
                <a:srgbClr val="66CCFF"/>
              </a:gs>
              <a:gs pos="100000">
                <a:srgbClr val="2F5E76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Tahoma" panose="020B0604030504040204" pitchFamily="34" charset="0"/>
                <a:ea typeface="PMingLiU" panose="02020500000000000000" pitchFamily="18" charset="-120"/>
              </a:rPr>
              <a:t>&gt; MoM</a:t>
            </a:r>
          </a:p>
        </p:txBody>
      </p:sp>
      <p:sp>
        <p:nvSpPr>
          <p:cNvPr id="159" name="Oval 5">
            <a:extLst>
              <a:ext uri="{FF2B5EF4-FFF2-40B4-BE49-F238E27FC236}">
                <a16:creationId xmlns:a16="http://schemas.microsoft.com/office/drawing/2014/main" id="{BDD9B94D-A2B7-804E-BBF8-DBC6CC1DF992}"/>
              </a:ext>
            </a:extLst>
          </p:cNvPr>
          <p:cNvSpPr/>
          <p:nvPr/>
        </p:nvSpPr>
        <p:spPr>
          <a:xfrm>
            <a:off x="4716463" y="2562374"/>
            <a:ext cx="2879725" cy="2879725"/>
          </a:xfrm>
          <a:prstGeom prst="ellipse">
            <a:avLst/>
          </a:prstGeom>
          <a:gradFill rotWithShape="1">
            <a:gsLst>
              <a:gs pos="0">
                <a:srgbClr val="66CCFF"/>
              </a:gs>
              <a:gs pos="100000">
                <a:srgbClr val="2F5E76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Tahoma" panose="020B0604030504040204" pitchFamily="34" charset="0"/>
                <a:ea typeface="PMingLiU" panose="02020500000000000000" pitchFamily="18" charset="-120"/>
              </a:rPr>
              <a:t>&lt; MoM</a:t>
            </a:r>
          </a:p>
        </p:txBody>
      </p:sp>
      <p:sp>
        <p:nvSpPr>
          <p:cNvPr id="160" name="AutoShape 6">
            <a:extLst>
              <a:ext uri="{FF2B5EF4-FFF2-40B4-BE49-F238E27FC236}">
                <a16:creationId xmlns:a16="http://schemas.microsoft.com/office/drawing/2014/main" id="{CDE440DE-CAD4-7C49-93BA-0A7BE078499D}"/>
              </a:ext>
            </a:extLst>
          </p:cNvPr>
          <p:cNvSpPr/>
          <p:nvPr/>
        </p:nvSpPr>
        <p:spPr>
          <a:xfrm>
            <a:off x="3492500" y="2357586"/>
            <a:ext cx="1584325" cy="574675"/>
          </a:xfrm>
          <a:prstGeom prst="wedgeEllipseCallout">
            <a:avLst>
              <a:gd name="adj1" fmla="val 903"/>
              <a:gd name="adj2" fmla="val 184255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Tahoma" panose="020B0604030504040204" pitchFamily="34" charset="0"/>
                <a:ea typeface="PMingLiU" panose="02020500000000000000" pitchFamily="18" charset="-120"/>
              </a:rPr>
              <a:t>MoM </a:t>
            </a:r>
            <a:r>
              <a:rPr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x</a:t>
            </a:r>
          </a:p>
        </p:txBody>
      </p:sp>
      <p:grpSp>
        <p:nvGrpSpPr>
          <p:cNvPr id="161" name="Group 7">
            <a:extLst>
              <a:ext uri="{FF2B5EF4-FFF2-40B4-BE49-F238E27FC236}">
                <a16:creationId xmlns:a16="http://schemas.microsoft.com/office/drawing/2014/main" id="{E7F28D6E-66AD-DE43-97DC-6B6E18B79F44}"/>
              </a:ext>
            </a:extLst>
          </p:cNvPr>
          <p:cNvGrpSpPr>
            <a:grpSpLocks noChangeAspect="1"/>
          </p:cNvGrpSpPr>
          <p:nvPr/>
        </p:nvGrpSpPr>
        <p:grpSpPr>
          <a:xfrm>
            <a:off x="2332038" y="5650061"/>
            <a:ext cx="368300" cy="223838"/>
            <a:chOff x="0" y="0"/>
            <a:chExt cx="232" cy="141"/>
          </a:xfrm>
        </p:grpSpPr>
        <p:sp>
          <p:nvSpPr>
            <p:cNvPr id="162" name="Text Box 8">
              <a:extLst>
                <a:ext uri="{FF2B5EF4-FFF2-40B4-BE49-F238E27FC236}">
                  <a16:creationId xmlns:a16="http://schemas.microsoft.com/office/drawing/2014/main" id="{BE75493B-5BE6-FE4E-969D-7C7C7313052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0" y="1"/>
              <a:ext cx="132" cy="1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171450" rIns="0" bIns="0" anchor="b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X</a:t>
              </a:r>
            </a:p>
          </p:txBody>
        </p:sp>
        <p:sp>
          <p:nvSpPr>
            <p:cNvPr id="163" name="Text Box 9">
              <a:extLst>
                <a:ext uri="{FF2B5EF4-FFF2-40B4-BE49-F238E27FC236}">
                  <a16:creationId xmlns:a16="http://schemas.microsoft.com/office/drawing/2014/main" id="{2133E3F2-3C60-344D-8C8D-5FAE944C877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32" y="69"/>
              <a:ext cx="100" cy="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101600" rIns="0" bIns="12700" anchor="b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4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&gt;</a:t>
              </a:r>
            </a:p>
          </p:txBody>
        </p:sp>
        <p:sp>
          <p:nvSpPr>
            <p:cNvPr id="164" name="Rectangle 10">
              <a:extLst>
                <a:ext uri="{FF2B5EF4-FFF2-40B4-BE49-F238E27FC236}">
                  <a16:creationId xmlns:a16="http://schemas.microsoft.com/office/drawing/2014/main" id="{FF30B4DF-940F-7B4A-9E5F-6C8C33DC3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232" cy="14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 cap="flat" cmpd="sng">
              <a:solidFill>
                <a:schemeClr val="tx1">
                  <a:alpha val="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5" name="Group 11">
            <a:extLst>
              <a:ext uri="{FF2B5EF4-FFF2-40B4-BE49-F238E27FC236}">
                <a16:creationId xmlns:a16="http://schemas.microsoft.com/office/drawing/2014/main" id="{8C9B6F3E-1AA8-264E-B58C-7434AA1EFCBB}"/>
              </a:ext>
            </a:extLst>
          </p:cNvPr>
          <p:cNvGrpSpPr>
            <a:grpSpLocks noChangeAspect="1"/>
          </p:cNvGrpSpPr>
          <p:nvPr/>
        </p:nvGrpSpPr>
        <p:grpSpPr>
          <a:xfrm>
            <a:off x="6011863" y="5650061"/>
            <a:ext cx="368300" cy="223838"/>
            <a:chOff x="0" y="0"/>
            <a:chExt cx="232" cy="141"/>
          </a:xfrm>
        </p:grpSpPr>
        <p:sp>
          <p:nvSpPr>
            <p:cNvPr id="166" name="Text Box 12">
              <a:extLst>
                <a:ext uri="{FF2B5EF4-FFF2-40B4-BE49-F238E27FC236}">
                  <a16:creationId xmlns:a16="http://schemas.microsoft.com/office/drawing/2014/main" id="{6E733F66-3D0E-2B47-B161-BAEBC0B126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0" y="1"/>
              <a:ext cx="132" cy="1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171450" rIns="0" bIns="0" anchor="b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2000" dirty="0">
                  <a:latin typeface="cmmi10"/>
                  <a:ea typeface="PMingLiU" panose="02020500000000000000" pitchFamily="18" charset="-120"/>
                </a:rPr>
                <a:t>X</a:t>
              </a:r>
            </a:p>
          </p:txBody>
        </p:sp>
        <p:sp>
          <p:nvSpPr>
            <p:cNvPr id="167" name="Text Box 13">
              <a:extLst>
                <a:ext uri="{FF2B5EF4-FFF2-40B4-BE49-F238E27FC236}">
                  <a16:creationId xmlns:a16="http://schemas.microsoft.com/office/drawing/2014/main" id="{9DB991C1-5E8F-474D-9EA7-887C2A2D431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32" y="69"/>
              <a:ext cx="100" cy="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101600" rIns="0" bIns="12700" anchor="b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400" dirty="0">
                  <a:latin typeface="cmmi7"/>
                  <a:ea typeface="PMingLiU" panose="02020500000000000000" pitchFamily="18" charset="-120"/>
                </a:rPr>
                <a:t>&lt;</a:t>
              </a:r>
            </a:p>
          </p:txBody>
        </p:sp>
        <p:sp>
          <p:nvSpPr>
            <p:cNvPr id="168" name="Rectangle 14">
              <a:extLst>
                <a:ext uri="{FF2B5EF4-FFF2-40B4-BE49-F238E27FC236}">
                  <a16:creationId xmlns:a16="http://schemas.microsoft.com/office/drawing/2014/main" id="{C6CEFC2A-BBE0-064E-8BB3-43322D1D7F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232" cy="14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 cap="flat" cmpd="sng">
              <a:solidFill>
                <a:schemeClr val="tx1">
                  <a:alpha val="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69" name="Text Box 15">
            <a:extLst>
              <a:ext uri="{FF2B5EF4-FFF2-40B4-BE49-F238E27FC236}">
                <a16:creationId xmlns:a16="http://schemas.microsoft.com/office/drawing/2014/main" id="{5C52D113-CBF4-8E4C-ADB0-846F3BEEB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5996136"/>
            <a:ext cx="2665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时间复杂性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906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4B3-9C11-AD42-904E-CF8CDEEE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89E5-1C2A-BD4C-9674-6BEB8388E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求解步骤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87128A-026E-BE4E-A057-D5AA65A1BA33}"/>
              </a:ext>
            </a:extLst>
          </p:cNvPr>
          <p:cNvSpPr txBox="1">
            <a:spLocks/>
          </p:cNvSpPr>
          <p:nvPr/>
        </p:nvSpPr>
        <p:spPr>
          <a:xfrm>
            <a:off x="685800" y="1808757"/>
            <a:ext cx="7772400" cy="4618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第五步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CN" sz="24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递归</a:t>
            </a:r>
            <a:endParaRPr lang="zh-CN" altLang="en-US" sz="24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132">
            <a:extLst>
              <a:ext uri="{FF2B5EF4-FFF2-40B4-BE49-F238E27FC236}">
                <a16:creationId xmlns:a16="http://schemas.microsoft.com/office/drawing/2014/main" id="{DEB2A3FD-1BC0-C44B-B079-9661BE76D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31" y="2424949"/>
            <a:ext cx="7452469" cy="1436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1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是中位数的中位数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(MoM),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划分完成后其下标为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</a:p>
          <a:p>
            <a:pPr marL="0" marR="0" lvl="0" indent="0" algn="l" defTabSz="914400" rtl="0" eaLnBrk="1" fontAlgn="base" latinLnBrk="0" hangingPunct="1">
              <a:lnSpc>
                <a:spcPts val="1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k,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则返回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</a:p>
          <a:p>
            <a:pPr marL="0" marR="0" lvl="0" indent="0" algn="l" defTabSz="914400" rtl="0" eaLnBrk="1" fontAlgn="base" latinLnBrk="0" hangingPunct="1">
              <a:lnSpc>
                <a:spcPts val="1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k,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则在第一个部分递归选取第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大的数</a:t>
            </a:r>
          </a:p>
          <a:p>
            <a:pPr marL="0" marR="0" lvl="0" indent="0" algn="l" defTabSz="914400" rtl="0" eaLnBrk="1" fontAlgn="base" latinLnBrk="0" hangingPunct="1">
              <a:lnSpc>
                <a:spcPts val="1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k,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则在第三个部分递归选取第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大的数</a:t>
            </a:r>
          </a:p>
        </p:txBody>
      </p:sp>
      <p:sp>
        <p:nvSpPr>
          <p:cNvPr id="19" name="Oval 133">
            <a:extLst>
              <a:ext uri="{FF2B5EF4-FFF2-40B4-BE49-F238E27FC236}">
                <a16:creationId xmlns:a16="http://schemas.microsoft.com/office/drawing/2014/main" id="{FD8BE026-8DCA-3443-9CB9-BE346FC06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5228877"/>
            <a:ext cx="360363" cy="360363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76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Oval 134">
            <a:extLst>
              <a:ext uri="{FF2B5EF4-FFF2-40B4-BE49-F238E27FC236}">
                <a16:creationId xmlns:a16="http://schemas.microsoft.com/office/drawing/2014/main" id="{0DEC31C5-CA6E-AA44-9BDD-EB19A82C2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4" y="3849813"/>
            <a:ext cx="2482900" cy="2476766"/>
          </a:xfrm>
          <a:prstGeom prst="ellipse">
            <a:avLst/>
          </a:prstGeom>
          <a:gradFill rotWithShape="1">
            <a:gsLst>
              <a:gs pos="0">
                <a:srgbClr val="66CCFF"/>
              </a:gs>
              <a:gs pos="100000">
                <a:srgbClr val="2F5E7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&lt; MoM</a:t>
            </a:r>
          </a:p>
        </p:txBody>
      </p:sp>
      <p:sp>
        <p:nvSpPr>
          <p:cNvPr id="21" name="Oval 135">
            <a:extLst>
              <a:ext uri="{FF2B5EF4-FFF2-40B4-BE49-F238E27FC236}">
                <a16:creationId xmlns:a16="http://schemas.microsoft.com/office/drawing/2014/main" id="{9B984113-CB07-AE4C-A295-E4573EBBA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4" y="3849813"/>
            <a:ext cx="2482900" cy="2430338"/>
          </a:xfrm>
          <a:prstGeom prst="ellipse">
            <a:avLst/>
          </a:prstGeom>
          <a:gradFill rotWithShape="1">
            <a:gsLst>
              <a:gs pos="0">
                <a:srgbClr val="66CCFF"/>
              </a:gs>
              <a:gs pos="100000">
                <a:srgbClr val="2F5E76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MoM</a:t>
            </a:r>
          </a:p>
        </p:txBody>
      </p:sp>
      <p:sp>
        <p:nvSpPr>
          <p:cNvPr id="22" name="AutoShape 136">
            <a:extLst>
              <a:ext uri="{FF2B5EF4-FFF2-40B4-BE49-F238E27FC236}">
                <a16:creationId xmlns:a16="http://schemas.microsoft.com/office/drawing/2014/main" id="{4FC09A8A-8F11-094F-B872-75EF36EF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872" y="3862437"/>
            <a:ext cx="1584325" cy="574675"/>
          </a:xfrm>
          <a:prstGeom prst="wedgeEllipseCallout">
            <a:avLst>
              <a:gd name="adj1" fmla="val 903"/>
              <a:gd name="adj2" fmla="val 184255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MoM </a:t>
            </a:r>
            <a:r>
              <a:rPr kumimoji="1" lang="en-US" altLang="zh-CN" sz="18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23" name="Group 8">
            <a:extLst>
              <a:ext uri="{FF2B5EF4-FFF2-40B4-BE49-F238E27FC236}">
                <a16:creationId xmlns:a16="http://schemas.microsoft.com/office/drawing/2014/main" id="{325EA85A-9144-384B-BFC6-45198CD1DE26}"/>
              </a:ext>
            </a:extLst>
          </p:cNvPr>
          <p:cNvGrpSpPr>
            <a:grpSpLocks noChangeAspect="1"/>
          </p:cNvGrpSpPr>
          <p:nvPr/>
        </p:nvGrpSpPr>
        <p:grpSpPr>
          <a:xfrm>
            <a:off x="2195736" y="6517530"/>
            <a:ext cx="368300" cy="223838"/>
            <a:chOff x="0" y="0"/>
            <a:chExt cx="232" cy="141"/>
          </a:xfrm>
        </p:grpSpPr>
        <p:sp>
          <p:nvSpPr>
            <p:cNvPr id="24" name="Text Box 138">
              <a:extLst>
                <a:ext uri="{FF2B5EF4-FFF2-40B4-BE49-F238E27FC236}">
                  <a16:creationId xmlns:a16="http://schemas.microsoft.com/office/drawing/2014/main" id="{D23CC9FC-A7C1-BD4B-9AA4-382020F7F19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0" y="1"/>
              <a:ext cx="13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171450" rIns="0" bIns="0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5" name="Text Box 139">
              <a:extLst>
                <a:ext uri="{FF2B5EF4-FFF2-40B4-BE49-F238E27FC236}">
                  <a16:creationId xmlns:a16="http://schemas.microsoft.com/office/drawing/2014/main" id="{A932B66B-6205-0A40-BA71-BEBE5E56BB7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2" y="69"/>
              <a:ext cx="100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101600" rIns="0" bIns="12700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&gt;</a:t>
              </a:r>
            </a:p>
          </p:txBody>
        </p:sp>
        <p:sp>
          <p:nvSpPr>
            <p:cNvPr id="26" name="Rectangle 140">
              <a:extLst>
                <a:ext uri="{FF2B5EF4-FFF2-40B4-BE49-F238E27FC236}">
                  <a16:creationId xmlns:a16="http://schemas.microsoft.com/office/drawing/2014/main" id="{371D8C18-60A5-9643-8794-F442FD33A8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232" cy="14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 cmpd="sng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12">
            <a:extLst>
              <a:ext uri="{FF2B5EF4-FFF2-40B4-BE49-F238E27FC236}">
                <a16:creationId xmlns:a16="http://schemas.microsoft.com/office/drawing/2014/main" id="{E1DCC17E-A4FC-894F-9ECA-DF9502F2E384}"/>
              </a:ext>
            </a:extLst>
          </p:cNvPr>
          <p:cNvGrpSpPr>
            <a:grpSpLocks noChangeAspect="1"/>
          </p:cNvGrpSpPr>
          <p:nvPr/>
        </p:nvGrpSpPr>
        <p:grpSpPr>
          <a:xfrm>
            <a:off x="5875561" y="6517530"/>
            <a:ext cx="368300" cy="223838"/>
            <a:chOff x="0" y="0"/>
            <a:chExt cx="232" cy="141"/>
          </a:xfrm>
        </p:grpSpPr>
        <p:sp>
          <p:nvSpPr>
            <p:cNvPr id="28" name="Text Box 142">
              <a:extLst>
                <a:ext uri="{FF2B5EF4-FFF2-40B4-BE49-F238E27FC236}">
                  <a16:creationId xmlns:a16="http://schemas.microsoft.com/office/drawing/2014/main" id="{1AD49967-A786-2A4B-91D9-15BD7DFC414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0" y="1"/>
              <a:ext cx="13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171450" rIns="0" bIns="0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 Box 143">
              <a:extLst>
                <a:ext uri="{FF2B5EF4-FFF2-40B4-BE49-F238E27FC236}">
                  <a16:creationId xmlns:a16="http://schemas.microsoft.com/office/drawing/2014/main" id="{D7E36A55-00E7-8045-9CCD-45E0178E33A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2" y="69"/>
              <a:ext cx="100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101600" rIns="0" bIns="12700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&lt;</a:t>
              </a:r>
            </a:p>
          </p:txBody>
        </p:sp>
        <p:sp>
          <p:nvSpPr>
            <p:cNvPr id="30" name="Rectangle 144">
              <a:extLst>
                <a:ext uri="{FF2B5EF4-FFF2-40B4-BE49-F238E27FC236}">
                  <a16:creationId xmlns:a16="http://schemas.microsoft.com/office/drawing/2014/main" id="{B23EA189-3A50-D843-B638-82031D8E44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232" cy="14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 cmpd="sng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186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4B3-9C11-AD42-904E-CF8CDEEE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2C670EFD-A2F9-D049-A419-6DB4E337CCA6}"/>
              </a:ext>
            </a:extLst>
          </p:cNvPr>
          <p:cNvSpPr txBox="1">
            <a:spLocks/>
          </p:cNvSpPr>
          <p:nvPr/>
        </p:nvSpPr>
        <p:spPr>
          <a:xfrm>
            <a:off x="325189" y="1292696"/>
            <a:ext cx="7054850" cy="499363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Select(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 eaLnBrk="1" hangingPunct="1"/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Input:   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数组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[1: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], 1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</a:p>
          <a:p>
            <a:pPr algn="l" eaLnBrk="1" hangingPunct="1"/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Output: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1: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中的第</a:t>
            </a:r>
            <a:r>
              <a:rPr lang="en-US" altLang="zh-CN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大的数</a:t>
            </a:r>
          </a:p>
          <a:p>
            <a:pPr algn="l" eaLnBrk="1" hangingPunct="1"/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 eaLnBrk="1" hangingPunct="1"/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1.   for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1   to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/5                                    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2.        </a:t>
            </a:r>
            <a:r>
              <a:rPr lang="en-US" altLang="zh-CN" sz="2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InsertSort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(A[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(j-1)*5+1 : (j-1)*5+5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]);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3.        swap(A[j], A[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(j-1)*5+3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]);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4.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Select(A[1: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/5],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/10 );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5.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partition(A[1: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],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6.   if      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   return </a:t>
            </a:r>
            <a:r>
              <a:rPr lang="en-US" altLang="zh-CN" sz="2400" b="1" i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7.   else if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k&gt;</a:t>
            </a:r>
            <a:r>
              <a:rPr lang="en-US" altLang="zh-CN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   return 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Select(A[1:</a:t>
            </a:r>
            <a:r>
              <a:rPr lang="en-US" altLang="zh-CN" sz="2400" b="1" i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-1],</a:t>
            </a:r>
            <a:r>
              <a:rPr lang="zh-CN" altLang="en-US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 err="1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8.   else                       return 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Select(A[k+1:</a:t>
            </a:r>
            <a:r>
              <a:rPr lang="en-US" altLang="zh-CN" sz="2400" b="1" i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],</a:t>
            </a:r>
            <a:r>
              <a:rPr lang="zh-CN" altLang="en-US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 err="1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-k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);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eaLnBrk="1" hangingPunct="1"/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25AB34C8-A32F-BE44-8D70-CF010D9B726B}"/>
              </a:ext>
            </a:extLst>
          </p:cNvPr>
          <p:cNvGrpSpPr/>
          <p:nvPr/>
        </p:nvGrpSpPr>
        <p:grpSpPr>
          <a:xfrm>
            <a:off x="7235576" y="4989984"/>
            <a:ext cx="1511300" cy="958850"/>
            <a:chOff x="0" y="76"/>
            <a:chExt cx="952" cy="604"/>
          </a:xfrm>
        </p:grpSpPr>
        <p:sp>
          <p:nvSpPr>
            <p:cNvPr id="22" name="Text Box 8">
              <a:extLst>
                <a:ext uri="{FF2B5EF4-FFF2-40B4-BE49-F238E27FC236}">
                  <a16:creationId xmlns:a16="http://schemas.microsoft.com/office/drawing/2014/main" id="{8027BD7F-091A-FE4E-8F8E-4E433163D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72"/>
              <a:ext cx="7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第五步</a:t>
              </a:r>
            </a:p>
          </p:txBody>
        </p:sp>
        <p:sp>
          <p:nvSpPr>
            <p:cNvPr id="23" name="AutoShape 9">
              <a:extLst>
                <a:ext uri="{FF2B5EF4-FFF2-40B4-BE49-F238E27FC236}">
                  <a16:creationId xmlns:a16="http://schemas.microsoft.com/office/drawing/2014/main" id="{D7E46B90-B6B3-834B-9158-C73927E1CEB6}"/>
                </a:ext>
              </a:extLst>
            </p:cNvPr>
            <p:cNvSpPr/>
            <p:nvPr/>
          </p:nvSpPr>
          <p:spPr bwMode="auto">
            <a:xfrm>
              <a:off x="0" y="76"/>
              <a:ext cx="273" cy="604"/>
            </a:xfrm>
            <a:prstGeom prst="rightBrace">
              <a:avLst>
                <a:gd name="adj1" fmla="val 23535"/>
                <a:gd name="adj2" fmla="val 50000"/>
              </a:avLst>
            </a:prstGeom>
            <a:noFill/>
            <a:ln w="28575" cmpd="sng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6">
            <a:extLst>
              <a:ext uri="{FF2B5EF4-FFF2-40B4-BE49-F238E27FC236}">
                <a16:creationId xmlns:a16="http://schemas.microsoft.com/office/drawing/2014/main" id="{35491DCB-57AA-9849-A3E8-0073C2D0204D}"/>
              </a:ext>
            </a:extLst>
          </p:cNvPr>
          <p:cNvGrpSpPr/>
          <p:nvPr/>
        </p:nvGrpSpPr>
        <p:grpSpPr>
          <a:xfrm>
            <a:off x="7380039" y="3429149"/>
            <a:ext cx="1366837" cy="720725"/>
            <a:chOff x="0" y="0"/>
            <a:chExt cx="861" cy="454"/>
          </a:xfrm>
        </p:grpSpPr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id="{274D5E07-3E42-C943-A676-B5CDE932E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" y="45"/>
              <a:ext cx="7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第二步</a:t>
              </a:r>
            </a:p>
          </p:txBody>
        </p:sp>
        <p:sp>
          <p:nvSpPr>
            <p:cNvPr id="26" name="AutoShape 11">
              <a:extLst>
                <a:ext uri="{FF2B5EF4-FFF2-40B4-BE49-F238E27FC236}">
                  <a16:creationId xmlns:a16="http://schemas.microsoft.com/office/drawing/2014/main" id="{EF82F0C2-747E-3440-AD60-E5502BAD0EE0}"/>
                </a:ext>
              </a:extLst>
            </p:cNvPr>
            <p:cNvSpPr/>
            <p:nvPr/>
          </p:nvSpPr>
          <p:spPr bwMode="auto">
            <a:xfrm>
              <a:off x="0" y="0"/>
              <a:ext cx="46" cy="454"/>
            </a:xfrm>
            <a:prstGeom prst="rightBrace">
              <a:avLst>
                <a:gd name="adj1" fmla="val 82246"/>
                <a:gd name="adj2" fmla="val 50000"/>
              </a:avLst>
            </a:prstGeom>
            <a:noFill/>
            <a:ln w="28575" cmpd="sng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9">
            <a:extLst>
              <a:ext uri="{FF2B5EF4-FFF2-40B4-BE49-F238E27FC236}">
                <a16:creationId xmlns:a16="http://schemas.microsoft.com/office/drawing/2014/main" id="{E4ACBA11-6E17-5847-9427-2341FF325F39}"/>
              </a:ext>
            </a:extLst>
          </p:cNvPr>
          <p:cNvGrpSpPr/>
          <p:nvPr/>
        </p:nvGrpSpPr>
        <p:grpSpPr>
          <a:xfrm>
            <a:off x="4860676" y="2900511"/>
            <a:ext cx="3887788" cy="457200"/>
            <a:chOff x="0" y="0"/>
            <a:chExt cx="2449" cy="288"/>
          </a:xfrm>
        </p:grpSpPr>
        <p:sp>
          <p:nvSpPr>
            <p:cNvPr id="28" name="Text Box 4">
              <a:extLst>
                <a:ext uri="{FF2B5EF4-FFF2-40B4-BE49-F238E27FC236}">
                  <a16:creationId xmlns:a16="http://schemas.microsoft.com/office/drawing/2014/main" id="{B13CBE3C-A285-F841-A036-4E5C18FD6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9" y="0"/>
              <a:ext cx="7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第一步</a:t>
              </a:r>
            </a:p>
          </p:txBody>
        </p:sp>
        <p:sp>
          <p:nvSpPr>
            <p:cNvPr id="29" name="Line 13">
              <a:extLst>
                <a:ext uri="{FF2B5EF4-FFF2-40B4-BE49-F238E27FC236}">
                  <a16:creationId xmlns:a16="http://schemas.microsoft.com/office/drawing/2014/main" id="{9DF0A49F-8D6B-2746-8C56-302484B8A8C0}"/>
                </a:ext>
              </a:extLst>
            </p:cNvPr>
            <p:cNvSpPr/>
            <p:nvPr/>
          </p:nvSpPr>
          <p:spPr>
            <a:xfrm flipH="1">
              <a:off x="0" y="181"/>
              <a:ext cx="176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30" name="Group 12">
            <a:extLst>
              <a:ext uri="{FF2B5EF4-FFF2-40B4-BE49-F238E27FC236}">
                <a16:creationId xmlns:a16="http://schemas.microsoft.com/office/drawing/2014/main" id="{13DF8BBC-9565-8940-A25D-33E20FF28FE9}"/>
              </a:ext>
            </a:extLst>
          </p:cNvPr>
          <p:cNvGrpSpPr/>
          <p:nvPr/>
        </p:nvGrpSpPr>
        <p:grpSpPr>
          <a:xfrm>
            <a:off x="5148014" y="4051920"/>
            <a:ext cx="3598862" cy="457200"/>
            <a:chOff x="0" y="0"/>
            <a:chExt cx="2267" cy="288"/>
          </a:xfrm>
        </p:grpSpPr>
        <p:sp>
          <p:nvSpPr>
            <p:cNvPr id="31" name="Text Box 6">
              <a:extLst>
                <a:ext uri="{FF2B5EF4-FFF2-40B4-BE49-F238E27FC236}">
                  <a16:creationId xmlns:a16="http://schemas.microsoft.com/office/drawing/2014/main" id="{C74410FC-F9C0-A14D-A8C5-6E1F65AAA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7" y="0"/>
              <a:ext cx="7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第三步</a:t>
              </a:r>
            </a:p>
          </p:txBody>
        </p:sp>
        <p:sp>
          <p:nvSpPr>
            <p:cNvPr id="32" name="Line 15">
              <a:extLst>
                <a:ext uri="{FF2B5EF4-FFF2-40B4-BE49-F238E27FC236}">
                  <a16:creationId xmlns:a16="http://schemas.microsoft.com/office/drawing/2014/main" id="{78B1E238-F406-6B41-A09F-30B7703F72A5}"/>
                </a:ext>
              </a:extLst>
            </p:cNvPr>
            <p:cNvSpPr/>
            <p:nvPr/>
          </p:nvSpPr>
          <p:spPr>
            <a:xfrm flipH="1">
              <a:off x="0" y="181"/>
              <a:ext cx="154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33" name="Group 15">
            <a:extLst>
              <a:ext uri="{FF2B5EF4-FFF2-40B4-BE49-F238E27FC236}">
                <a16:creationId xmlns:a16="http://schemas.microsoft.com/office/drawing/2014/main" id="{AC40FF18-263C-3F47-9AB1-786253155C07}"/>
              </a:ext>
            </a:extLst>
          </p:cNvPr>
          <p:cNvGrpSpPr/>
          <p:nvPr/>
        </p:nvGrpSpPr>
        <p:grpSpPr>
          <a:xfrm>
            <a:off x="5148014" y="4411960"/>
            <a:ext cx="3598862" cy="457200"/>
            <a:chOff x="0" y="0"/>
            <a:chExt cx="2267" cy="288"/>
          </a:xfrm>
        </p:grpSpPr>
        <p:sp>
          <p:nvSpPr>
            <p:cNvPr id="34" name="Text Box 7">
              <a:extLst>
                <a:ext uri="{FF2B5EF4-FFF2-40B4-BE49-F238E27FC236}">
                  <a16:creationId xmlns:a16="http://schemas.microsoft.com/office/drawing/2014/main" id="{470492DC-61F2-804D-BBFC-28A0C626F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7" y="0"/>
              <a:ext cx="7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第四步</a:t>
              </a:r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AC0A5AAD-F68F-DF46-9F7A-73B44CADA269}"/>
                </a:ext>
              </a:extLst>
            </p:cNvPr>
            <p:cNvSpPr/>
            <p:nvPr/>
          </p:nvSpPr>
          <p:spPr>
            <a:xfrm flipH="1">
              <a:off x="0" y="182"/>
              <a:ext cx="154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AF21A3-0DB9-464E-8B5B-9BAD286282BF}"/>
              </a:ext>
            </a:extLst>
          </p:cNvPr>
          <p:cNvSpPr txBox="1"/>
          <p:nvPr/>
        </p:nvSpPr>
        <p:spPr>
          <a:xfrm>
            <a:off x="4067944" y="6079662"/>
            <a:ext cx="3096344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A[1:</a:t>
            </a:r>
            <a:r>
              <a:rPr lang="en-US" altLang="zh-CN" sz="1800" b="1" i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18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-1]</a:t>
            </a:r>
            <a:r>
              <a:rPr lang="zh-CN" altLang="en-US" sz="18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是小于</a:t>
            </a:r>
            <a:r>
              <a:rPr lang="en-US" altLang="zh-CN" sz="18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zh-CN" altLang="en-US" sz="18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的元素集合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3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4B3-9C11-AD42-904E-CF8CDEEE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2C670EFD-A2F9-D049-A419-6DB4E337CCA6}"/>
              </a:ext>
            </a:extLst>
          </p:cNvPr>
          <p:cNvSpPr txBox="1">
            <a:spLocks/>
          </p:cNvSpPr>
          <p:nvPr/>
        </p:nvSpPr>
        <p:spPr>
          <a:xfrm>
            <a:off x="325189" y="1292696"/>
            <a:ext cx="7054850" cy="4993630"/>
          </a:xfrm>
          <a:prstGeom prst="rect">
            <a:avLst/>
          </a:pr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 vert="horz"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Select(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 eaLnBrk="1" hangingPunct="1"/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Input:   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数组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[1: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], 1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</a:p>
          <a:p>
            <a:pPr algn="l" eaLnBrk="1" hangingPunct="1"/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Output: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1: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中的第</a:t>
            </a:r>
            <a:r>
              <a:rPr lang="en-US" altLang="zh-CN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大的数</a:t>
            </a:r>
          </a:p>
          <a:p>
            <a:pPr algn="l" eaLnBrk="1" hangingPunct="1"/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 eaLnBrk="1" hangingPunct="1"/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1.   for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1   to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/5                                    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2.        </a:t>
            </a:r>
            <a:r>
              <a:rPr lang="en-US" altLang="zh-CN" sz="2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InsertSort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(A[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(j-1)*5+1 : (j-1)*5+5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]);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3.        swap(A[j], A[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(j-1)*5+3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]);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4.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Select(A[1: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/5],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/10 );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5.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partition(A[1: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],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6.   if      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   return </a:t>
            </a:r>
            <a:r>
              <a:rPr lang="en-US" altLang="zh-CN" sz="2400" b="1" i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7.   else if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k&gt;</a:t>
            </a:r>
            <a:r>
              <a:rPr lang="en-US" altLang="zh-CN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   return 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Select(A[1:</a:t>
            </a:r>
            <a:r>
              <a:rPr lang="en-US" altLang="zh-CN" sz="2400" b="1" i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-1],</a:t>
            </a:r>
            <a:r>
              <a:rPr lang="zh-CN" altLang="en-US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 err="1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);</a:t>
            </a:r>
          </a:p>
          <a:p>
            <a:pPr algn="l" eaLnBrk="1" hangingPunct="1"/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8.   else                       return 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Select(A[k+1:</a:t>
            </a:r>
            <a:r>
              <a:rPr lang="en-US" altLang="zh-CN" sz="2400" b="1" i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],</a:t>
            </a:r>
            <a:r>
              <a:rPr lang="zh-CN" altLang="en-US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 err="1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-k</a:t>
            </a:r>
            <a:r>
              <a:rPr lang="en-US" altLang="zh-CN" sz="2400" b="1" dirty="0">
                <a:solidFill>
                  <a:srgbClr val="8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);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eaLnBrk="1" hangingPunct="1"/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4A4DAC8A-3383-0242-AE39-867AAE38C7E3}"/>
              </a:ext>
            </a:extLst>
          </p:cNvPr>
          <p:cNvGrpSpPr/>
          <p:nvPr/>
        </p:nvGrpSpPr>
        <p:grpSpPr>
          <a:xfrm>
            <a:off x="7451725" y="5072063"/>
            <a:ext cx="1701800" cy="877887"/>
            <a:chOff x="0" y="0"/>
            <a:chExt cx="1072" cy="553"/>
          </a:xfrm>
        </p:grpSpPr>
        <p:sp>
          <p:nvSpPr>
            <p:cNvPr id="36" name="Text Box 4">
              <a:extLst>
                <a:ext uri="{FF2B5EF4-FFF2-40B4-BE49-F238E27FC236}">
                  <a16:creationId xmlns:a16="http://schemas.microsoft.com/office/drawing/2014/main" id="{C5767A09-34C7-C341-8742-A1F0C6EEE9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" y="128"/>
              <a:ext cx="7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???</a:t>
              </a:r>
            </a:p>
          </p:txBody>
        </p:sp>
        <p:sp>
          <p:nvSpPr>
            <p:cNvPr id="37" name="AutoShape 5">
              <a:extLst>
                <a:ext uri="{FF2B5EF4-FFF2-40B4-BE49-F238E27FC236}">
                  <a16:creationId xmlns:a16="http://schemas.microsoft.com/office/drawing/2014/main" id="{ED680D73-2119-EB40-A618-9AC8392B3935}"/>
                </a:ext>
              </a:extLst>
            </p:cNvPr>
            <p:cNvSpPr/>
            <p:nvPr/>
          </p:nvSpPr>
          <p:spPr bwMode="auto">
            <a:xfrm>
              <a:off x="0" y="0"/>
              <a:ext cx="273" cy="553"/>
            </a:xfrm>
            <a:prstGeom prst="rightBrace">
              <a:avLst>
                <a:gd name="adj1" fmla="val 23535"/>
                <a:gd name="adj2" fmla="val 50000"/>
              </a:avLst>
            </a:prstGeom>
            <a:noFill/>
            <a:ln w="28575" cmpd="sng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6">
            <a:extLst>
              <a:ext uri="{FF2B5EF4-FFF2-40B4-BE49-F238E27FC236}">
                <a16:creationId xmlns:a16="http://schemas.microsoft.com/office/drawing/2014/main" id="{86B9A450-483C-5C43-AAD9-2DFBCB37FEAD}"/>
              </a:ext>
            </a:extLst>
          </p:cNvPr>
          <p:cNvGrpSpPr/>
          <p:nvPr/>
        </p:nvGrpSpPr>
        <p:grpSpPr>
          <a:xfrm>
            <a:off x="7596188" y="3186113"/>
            <a:ext cx="1439862" cy="830263"/>
            <a:chOff x="0" y="-54"/>
            <a:chExt cx="907" cy="523"/>
          </a:xfrm>
        </p:grpSpPr>
        <p:sp>
          <p:nvSpPr>
            <p:cNvPr id="39" name="Text Box 7">
              <a:extLst>
                <a:ext uri="{FF2B5EF4-FFF2-40B4-BE49-F238E27FC236}">
                  <a16:creationId xmlns:a16="http://schemas.microsoft.com/office/drawing/2014/main" id="{3ACD323F-D203-C147-8B0C-CF560404B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" y="-54"/>
              <a:ext cx="81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0" eaLnBrk="1" hangingPunct="1">
                <a:spcBef>
                  <a:spcPct val="50000"/>
                </a:spcBef>
                <a:defRPr/>
              </a:pPr>
              <a:r>
                <a:rPr kumimoji="1" lang="en-US" altLang="zh-CN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10*</a:t>
              </a:r>
              <a:r>
                <a:rPr kumimoji="1" lang="en-US" altLang="zh-CN" b="1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</a:t>
              </a:r>
              <a:r>
                <a:rPr kumimoji="1" lang="en-US" altLang="zh-CN" b="1" i="1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kumimoji="1" lang="en-US" altLang="zh-CN" b="1" dirty="0">
                  <a:solidFill>
                    <a:srgbClr val="FF0000"/>
                  </a:solidFill>
                  <a:cs typeface="Times New Roman" panose="02020603050405020304" pitchFamily="18" charset="0"/>
                  <a:sym typeface="Symbol" panose="05050102010706020507" pitchFamily="18" charset="2"/>
                </a:rPr>
                <a:t>/5 =</a:t>
              </a:r>
              <a:r>
                <a:rPr kumimoji="1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58E9D4CA-B8E0-154F-AC0B-63E1B0406A5C}"/>
                </a:ext>
              </a:extLst>
            </p:cNvPr>
            <p:cNvSpPr/>
            <p:nvPr/>
          </p:nvSpPr>
          <p:spPr bwMode="auto">
            <a:xfrm>
              <a:off x="0" y="0"/>
              <a:ext cx="46" cy="454"/>
            </a:xfrm>
            <a:prstGeom prst="rightBrace">
              <a:avLst>
                <a:gd name="adj1" fmla="val 82246"/>
                <a:gd name="adj2" fmla="val 50000"/>
              </a:avLst>
            </a:prstGeom>
            <a:noFill/>
            <a:ln w="28575" cmpd="sng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3A1F9899-C131-F241-83BD-F15B0DE8E280}"/>
              </a:ext>
            </a:extLst>
          </p:cNvPr>
          <p:cNvGrpSpPr/>
          <p:nvPr/>
        </p:nvGrpSpPr>
        <p:grpSpPr>
          <a:xfrm>
            <a:off x="5364163" y="4077072"/>
            <a:ext cx="3598862" cy="457200"/>
            <a:chOff x="0" y="0"/>
            <a:chExt cx="2267" cy="288"/>
          </a:xfrm>
        </p:grpSpPr>
        <p:sp>
          <p:nvSpPr>
            <p:cNvPr id="42" name="Text Box 13">
              <a:extLst>
                <a:ext uri="{FF2B5EF4-FFF2-40B4-BE49-F238E27FC236}">
                  <a16:creationId xmlns:a16="http://schemas.microsoft.com/office/drawing/2014/main" id="{F2C75141-2181-8748-B7E1-B922E8248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7" y="0"/>
              <a:ext cx="7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</a:t>
              </a: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/5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43" name="Line 14">
              <a:extLst>
                <a:ext uri="{FF2B5EF4-FFF2-40B4-BE49-F238E27FC236}">
                  <a16:creationId xmlns:a16="http://schemas.microsoft.com/office/drawing/2014/main" id="{9A55D08E-4B8E-BE4A-B60C-8B31573A2DC1}"/>
                </a:ext>
              </a:extLst>
            </p:cNvPr>
            <p:cNvSpPr/>
            <p:nvPr/>
          </p:nvSpPr>
          <p:spPr>
            <a:xfrm flipH="1">
              <a:off x="0" y="181"/>
              <a:ext cx="154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44" name="Group 12">
            <a:extLst>
              <a:ext uri="{FF2B5EF4-FFF2-40B4-BE49-F238E27FC236}">
                <a16:creationId xmlns:a16="http://schemas.microsoft.com/office/drawing/2014/main" id="{2C81380C-3763-F247-B079-4B11AE14E716}"/>
              </a:ext>
            </a:extLst>
          </p:cNvPr>
          <p:cNvGrpSpPr/>
          <p:nvPr/>
        </p:nvGrpSpPr>
        <p:grpSpPr>
          <a:xfrm>
            <a:off x="5364163" y="4437112"/>
            <a:ext cx="3598862" cy="457200"/>
            <a:chOff x="0" y="0"/>
            <a:chExt cx="2267" cy="288"/>
          </a:xfrm>
        </p:grpSpPr>
        <p:sp>
          <p:nvSpPr>
            <p:cNvPr id="45" name="Text Box 16">
              <a:extLst>
                <a:ext uri="{FF2B5EF4-FFF2-40B4-BE49-F238E27FC236}">
                  <a16:creationId xmlns:a16="http://schemas.microsoft.com/office/drawing/2014/main" id="{8BD7FB90-9871-FB4D-BD15-927972268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7" y="0"/>
              <a:ext cx="7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46" name="Line 17">
              <a:extLst>
                <a:ext uri="{FF2B5EF4-FFF2-40B4-BE49-F238E27FC236}">
                  <a16:creationId xmlns:a16="http://schemas.microsoft.com/office/drawing/2014/main" id="{C8E61E5A-54FB-2849-B5FA-942320C18BFE}"/>
                </a:ext>
              </a:extLst>
            </p:cNvPr>
            <p:cNvSpPr/>
            <p:nvPr/>
          </p:nvSpPr>
          <p:spPr>
            <a:xfrm flipH="1">
              <a:off x="0" y="182"/>
              <a:ext cx="154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8EFD26-D395-8B47-9D47-AA93B36B3F55}"/>
              </a:ext>
            </a:extLst>
          </p:cNvPr>
          <p:cNvSpPr txBox="1"/>
          <p:nvPr/>
        </p:nvSpPr>
        <p:spPr>
          <a:xfrm>
            <a:off x="-1898161" y="223136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0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4B3-9C11-AD42-904E-CF8CDEEE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63E6E-1DC2-8447-B676-BF31EF405C12}"/>
              </a:ext>
            </a:extLst>
          </p:cNvPr>
          <p:cNvSpPr/>
          <p:nvPr/>
        </p:nvSpPr>
        <p:spPr>
          <a:xfrm>
            <a:off x="381000" y="1412776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rgbClr val="FF0000"/>
                </a:solidFill>
                <a:latin typeface="+mn-ea"/>
              </a:rPr>
              <a:t>观察</a:t>
            </a:r>
            <a:r>
              <a:rPr lang="zh-CN" altLang="zh-CN" b="1" dirty="0">
                <a:solidFill>
                  <a:schemeClr val="accent2"/>
                </a:solidFill>
                <a:latin typeface="+mn-ea"/>
              </a:rPr>
              <a:t>第五步</a:t>
            </a: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的处理过程</a:t>
            </a:r>
            <a:endParaRPr lang="en-CN" dirty="0"/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082F2D10-546A-A44B-BFD2-A0177ADEDEA6}"/>
              </a:ext>
            </a:extLst>
          </p:cNvPr>
          <p:cNvSpPr/>
          <p:nvPr/>
        </p:nvSpPr>
        <p:spPr>
          <a:xfrm>
            <a:off x="7164388" y="2421036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B44D6A47-1EC8-D04D-B1B8-932E3CAF8303}"/>
              </a:ext>
            </a:extLst>
          </p:cNvPr>
          <p:cNvSpPr/>
          <p:nvPr/>
        </p:nvSpPr>
        <p:spPr>
          <a:xfrm>
            <a:off x="7164388" y="3086199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0BCBD0A5-A8DE-8A43-8A02-44093C73AA29}"/>
              </a:ext>
            </a:extLst>
          </p:cNvPr>
          <p:cNvSpPr/>
          <p:nvPr/>
        </p:nvSpPr>
        <p:spPr>
          <a:xfrm>
            <a:off x="7164388" y="3752949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ACB03FC2-A1AD-2649-9AD2-80E0335FD0F8}"/>
              </a:ext>
            </a:extLst>
          </p:cNvPr>
          <p:cNvSpPr/>
          <p:nvPr/>
        </p:nvSpPr>
        <p:spPr>
          <a:xfrm>
            <a:off x="7164388" y="4418111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3" name="Oval 6">
            <a:extLst>
              <a:ext uri="{FF2B5EF4-FFF2-40B4-BE49-F238E27FC236}">
                <a16:creationId xmlns:a16="http://schemas.microsoft.com/office/drawing/2014/main" id="{80FEC6B4-3E5B-AB40-B640-10A7F4449E01}"/>
              </a:ext>
            </a:extLst>
          </p:cNvPr>
          <p:cNvSpPr/>
          <p:nvPr/>
        </p:nvSpPr>
        <p:spPr>
          <a:xfrm>
            <a:off x="7164388" y="5084861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24" name="AutoShape 7">
            <a:extLst>
              <a:ext uri="{FF2B5EF4-FFF2-40B4-BE49-F238E27FC236}">
                <a16:creationId xmlns:a16="http://schemas.microsoft.com/office/drawing/2014/main" id="{6F1F75FB-4387-074F-943A-9F6BE681228E}"/>
              </a:ext>
            </a:extLst>
          </p:cNvPr>
          <p:cNvCxnSpPr>
            <a:stCxn id="18" idx="6"/>
            <a:endCxn id="17" idx="2"/>
          </p:cNvCxnSpPr>
          <p:nvPr/>
        </p:nvCxnSpPr>
        <p:spPr>
          <a:xfrm flipH="1" flipV="1">
            <a:off x="7164388" y="260201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5" name="AutoShape 8">
            <a:extLst>
              <a:ext uri="{FF2B5EF4-FFF2-40B4-BE49-F238E27FC236}">
                <a16:creationId xmlns:a16="http://schemas.microsoft.com/office/drawing/2014/main" id="{9D186804-E2B1-254E-AFAA-4A41F9DA173B}"/>
              </a:ext>
            </a:extLst>
          </p:cNvPr>
          <p:cNvCxnSpPr>
            <a:stCxn id="23" idx="6"/>
            <a:endCxn id="22" idx="2"/>
          </p:cNvCxnSpPr>
          <p:nvPr/>
        </p:nvCxnSpPr>
        <p:spPr>
          <a:xfrm flipH="1" flipV="1">
            <a:off x="7164388" y="459908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6" name="AutoShape 9">
            <a:extLst>
              <a:ext uri="{FF2B5EF4-FFF2-40B4-BE49-F238E27FC236}">
                <a16:creationId xmlns:a16="http://schemas.microsoft.com/office/drawing/2014/main" id="{A43042DF-CB16-6141-8223-F1EEFB8F36A7}"/>
              </a:ext>
            </a:extLst>
          </p:cNvPr>
          <p:cNvCxnSpPr>
            <a:stCxn id="21" idx="6"/>
            <a:endCxn id="18" idx="2"/>
          </p:cNvCxnSpPr>
          <p:nvPr/>
        </p:nvCxnSpPr>
        <p:spPr>
          <a:xfrm flipH="1" flipV="1">
            <a:off x="7164388" y="326717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7" name="AutoShape 10">
            <a:extLst>
              <a:ext uri="{FF2B5EF4-FFF2-40B4-BE49-F238E27FC236}">
                <a16:creationId xmlns:a16="http://schemas.microsoft.com/office/drawing/2014/main" id="{3DE3E9A0-BA53-914D-8850-CEAF1AFE38B6}"/>
              </a:ext>
            </a:extLst>
          </p:cNvPr>
          <p:cNvCxnSpPr>
            <a:stCxn id="22" idx="6"/>
            <a:endCxn id="21" idx="2"/>
          </p:cNvCxnSpPr>
          <p:nvPr/>
        </p:nvCxnSpPr>
        <p:spPr>
          <a:xfrm flipH="1" flipV="1">
            <a:off x="7164388" y="393392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8" name="Oval 12">
            <a:extLst>
              <a:ext uri="{FF2B5EF4-FFF2-40B4-BE49-F238E27FC236}">
                <a16:creationId xmlns:a16="http://schemas.microsoft.com/office/drawing/2014/main" id="{038919A2-C36B-8A48-AE59-A4DB43A30576}"/>
              </a:ext>
            </a:extLst>
          </p:cNvPr>
          <p:cNvSpPr/>
          <p:nvPr/>
        </p:nvSpPr>
        <p:spPr>
          <a:xfrm>
            <a:off x="1187450" y="2421036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9" name="Oval 13">
            <a:extLst>
              <a:ext uri="{FF2B5EF4-FFF2-40B4-BE49-F238E27FC236}">
                <a16:creationId xmlns:a16="http://schemas.microsoft.com/office/drawing/2014/main" id="{43EB25C9-D6E5-5A4B-8825-18BAD1FF9948}"/>
              </a:ext>
            </a:extLst>
          </p:cNvPr>
          <p:cNvSpPr/>
          <p:nvPr/>
        </p:nvSpPr>
        <p:spPr>
          <a:xfrm>
            <a:off x="1187450" y="3086199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0" name="Oval 14">
            <a:extLst>
              <a:ext uri="{FF2B5EF4-FFF2-40B4-BE49-F238E27FC236}">
                <a16:creationId xmlns:a16="http://schemas.microsoft.com/office/drawing/2014/main" id="{3065A483-9708-BD4E-B349-146D4A0B8ACA}"/>
              </a:ext>
            </a:extLst>
          </p:cNvPr>
          <p:cNvSpPr/>
          <p:nvPr/>
        </p:nvSpPr>
        <p:spPr>
          <a:xfrm>
            <a:off x="1187450" y="3752949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1" name="Oval 15">
            <a:extLst>
              <a:ext uri="{FF2B5EF4-FFF2-40B4-BE49-F238E27FC236}">
                <a16:creationId xmlns:a16="http://schemas.microsoft.com/office/drawing/2014/main" id="{DA20D01C-587A-8843-B80A-B4FB9E18752E}"/>
              </a:ext>
            </a:extLst>
          </p:cNvPr>
          <p:cNvSpPr/>
          <p:nvPr/>
        </p:nvSpPr>
        <p:spPr>
          <a:xfrm>
            <a:off x="1187450" y="4418111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2" name="Oval 16">
            <a:extLst>
              <a:ext uri="{FF2B5EF4-FFF2-40B4-BE49-F238E27FC236}">
                <a16:creationId xmlns:a16="http://schemas.microsoft.com/office/drawing/2014/main" id="{A02F9CAB-982E-3F45-9DF9-0B6CDBEA3F04}"/>
              </a:ext>
            </a:extLst>
          </p:cNvPr>
          <p:cNvSpPr/>
          <p:nvPr/>
        </p:nvSpPr>
        <p:spPr>
          <a:xfrm>
            <a:off x="1187450" y="5084861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33" name="AutoShape 17">
            <a:extLst>
              <a:ext uri="{FF2B5EF4-FFF2-40B4-BE49-F238E27FC236}">
                <a16:creationId xmlns:a16="http://schemas.microsoft.com/office/drawing/2014/main" id="{39962404-ACF4-144E-8ECE-AB60477610D1}"/>
              </a:ext>
            </a:extLst>
          </p:cNvPr>
          <p:cNvCxnSpPr>
            <a:stCxn id="29" idx="6"/>
            <a:endCxn id="28" idx="2"/>
          </p:cNvCxnSpPr>
          <p:nvPr/>
        </p:nvCxnSpPr>
        <p:spPr>
          <a:xfrm flipH="1" flipV="1">
            <a:off x="1187450" y="260201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4" name="AutoShape 18">
            <a:extLst>
              <a:ext uri="{FF2B5EF4-FFF2-40B4-BE49-F238E27FC236}">
                <a16:creationId xmlns:a16="http://schemas.microsoft.com/office/drawing/2014/main" id="{48BD9D84-6388-D34E-9088-61C8CC6E1D22}"/>
              </a:ext>
            </a:extLst>
          </p:cNvPr>
          <p:cNvCxnSpPr>
            <a:stCxn id="32" idx="6"/>
            <a:endCxn id="31" idx="2"/>
          </p:cNvCxnSpPr>
          <p:nvPr/>
        </p:nvCxnSpPr>
        <p:spPr>
          <a:xfrm flipH="1" flipV="1">
            <a:off x="1187450" y="459908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5" name="AutoShape 19">
            <a:extLst>
              <a:ext uri="{FF2B5EF4-FFF2-40B4-BE49-F238E27FC236}">
                <a16:creationId xmlns:a16="http://schemas.microsoft.com/office/drawing/2014/main" id="{B25CED52-4071-C148-9A5B-FB57E8515294}"/>
              </a:ext>
            </a:extLst>
          </p:cNvPr>
          <p:cNvCxnSpPr>
            <a:stCxn id="30" idx="6"/>
            <a:endCxn id="29" idx="2"/>
          </p:cNvCxnSpPr>
          <p:nvPr/>
        </p:nvCxnSpPr>
        <p:spPr>
          <a:xfrm flipH="1" flipV="1">
            <a:off x="1187450" y="326717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7" name="AutoShape 20">
            <a:extLst>
              <a:ext uri="{FF2B5EF4-FFF2-40B4-BE49-F238E27FC236}">
                <a16:creationId xmlns:a16="http://schemas.microsoft.com/office/drawing/2014/main" id="{0640E149-0C57-BF42-920C-FE29C96F905F}"/>
              </a:ext>
            </a:extLst>
          </p:cNvPr>
          <p:cNvCxnSpPr>
            <a:stCxn id="31" idx="6"/>
            <a:endCxn id="30" idx="2"/>
          </p:cNvCxnSpPr>
          <p:nvPr/>
        </p:nvCxnSpPr>
        <p:spPr>
          <a:xfrm flipH="1" flipV="1">
            <a:off x="1187450" y="393392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" name="Oval 21">
            <a:extLst>
              <a:ext uri="{FF2B5EF4-FFF2-40B4-BE49-F238E27FC236}">
                <a16:creationId xmlns:a16="http://schemas.microsoft.com/office/drawing/2014/main" id="{9117F470-4E63-E84C-A4EF-3BA6FE842FE8}"/>
              </a:ext>
            </a:extLst>
          </p:cNvPr>
          <p:cNvSpPr/>
          <p:nvPr/>
        </p:nvSpPr>
        <p:spPr>
          <a:xfrm>
            <a:off x="1933575" y="2421036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9" name="Oval 22">
            <a:extLst>
              <a:ext uri="{FF2B5EF4-FFF2-40B4-BE49-F238E27FC236}">
                <a16:creationId xmlns:a16="http://schemas.microsoft.com/office/drawing/2014/main" id="{9CE57EE0-1F51-A842-B9A2-2B26BF3A2F7E}"/>
              </a:ext>
            </a:extLst>
          </p:cNvPr>
          <p:cNvSpPr/>
          <p:nvPr/>
        </p:nvSpPr>
        <p:spPr>
          <a:xfrm>
            <a:off x="1933575" y="3086199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0" name="Oval 23">
            <a:extLst>
              <a:ext uri="{FF2B5EF4-FFF2-40B4-BE49-F238E27FC236}">
                <a16:creationId xmlns:a16="http://schemas.microsoft.com/office/drawing/2014/main" id="{089449D0-28AB-CE4A-8BAA-2A049D08E79F}"/>
              </a:ext>
            </a:extLst>
          </p:cNvPr>
          <p:cNvSpPr/>
          <p:nvPr/>
        </p:nvSpPr>
        <p:spPr>
          <a:xfrm>
            <a:off x="1933575" y="3752949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1" name="Oval 24">
            <a:extLst>
              <a:ext uri="{FF2B5EF4-FFF2-40B4-BE49-F238E27FC236}">
                <a16:creationId xmlns:a16="http://schemas.microsoft.com/office/drawing/2014/main" id="{D1502FC3-A7BF-9249-9D06-38860E98D9D8}"/>
              </a:ext>
            </a:extLst>
          </p:cNvPr>
          <p:cNvSpPr/>
          <p:nvPr/>
        </p:nvSpPr>
        <p:spPr>
          <a:xfrm>
            <a:off x="1933575" y="4418111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2" name="Oval 25">
            <a:extLst>
              <a:ext uri="{FF2B5EF4-FFF2-40B4-BE49-F238E27FC236}">
                <a16:creationId xmlns:a16="http://schemas.microsoft.com/office/drawing/2014/main" id="{886B179C-FCCF-3942-8CEB-7F84219AB66C}"/>
              </a:ext>
            </a:extLst>
          </p:cNvPr>
          <p:cNvSpPr/>
          <p:nvPr/>
        </p:nvSpPr>
        <p:spPr>
          <a:xfrm>
            <a:off x="1933575" y="5084861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53" name="AutoShape 26">
            <a:extLst>
              <a:ext uri="{FF2B5EF4-FFF2-40B4-BE49-F238E27FC236}">
                <a16:creationId xmlns:a16="http://schemas.microsoft.com/office/drawing/2014/main" id="{966BA8E6-87AD-954C-9C3F-422B27D72D03}"/>
              </a:ext>
            </a:extLst>
          </p:cNvPr>
          <p:cNvCxnSpPr>
            <a:stCxn id="49" idx="6"/>
            <a:endCxn id="48" idx="2"/>
          </p:cNvCxnSpPr>
          <p:nvPr/>
        </p:nvCxnSpPr>
        <p:spPr>
          <a:xfrm flipH="1" flipV="1">
            <a:off x="1933575" y="260201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4" name="AutoShape 27">
            <a:extLst>
              <a:ext uri="{FF2B5EF4-FFF2-40B4-BE49-F238E27FC236}">
                <a16:creationId xmlns:a16="http://schemas.microsoft.com/office/drawing/2014/main" id="{0ADF4525-C592-2440-A77F-AD4A9A7557ED}"/>
              </a:ext>
            </a:extLst>
          </p:cNvPr>
          <p:cNvCxnSpPr>
            <a:stCxn id="52" idx="6"/>
            <a:endCxn id="51" idx="2"/>
          </p:cNvCxnSpPr>
          <p:nvPr/>
        </p:nvCxnSpPr>
        <p:spPr>
          <a:xfrm flipH="1" flipV="1">
            <a:off x="1933575" y="459908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5" name="AutoShape 28">
            <a:extLst>
              <a:ext uri="{FF2B5EF4-FFF2-40B4-BE49-F238E27FC236}">
                <a16:creationId xmlns:a16="http://schemas.microsoft.com/office/drawing/2014/main" id="{7106CC0C-FD74-C744-8933-4AF0AAF51497}"/>
              </a:ext>
            </a:extLst>
          </p:cNvPr>
          <p:cNvCxnSpPr>
            <a:stCxn id="50" idx="6"/>
            <a:endCxn id="49" idx="2"/>
          </p:cNvCxnSpPr>
          <p:nvPr/>
        </p:nvCxnSpPr>
        <p:spPr>
          <a:xfrm flipH="1" flipV="1">
            <a:off x="1933575" y="326717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6" name="AutoShape 29">
            <a:extLst>
              <a:ext uri="{FF2B5EF4-FFF2-40B4-BE49-F238E27FC236}">
                <a16:creationId xmlns:a16="http://schemas.microsoft.com/office/drawing/2014/main" id="{69AE77D6-4C4A-274C-95E0-7BDBF91D2949}"/>
              </a:ext>
            </a:extLst>
          </p:cNvPr>
          <p:cNvCxnSpPr>
            <a:stCxn id="51" idx="6"/>
            <a:endCxn id="50" idx="2"/>
          </p:cNvCxnSpPr>
          <p:nvPr/>
        </p:nvCxnSpPr>
        <p:spPr>
          <a:xfrm flipH="1" flipV="1">
            <a:off x="1933575" y="393392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57" name="Oval 30">
            <a:extLst>
              <a:ext uri="{FF2B5EF4-FFF2-40B4-BE49-F238E27FC236}">
                <a16:creationId xmlns:a16="http://schemas.microsoft.com/office/drawing/2014/main" id="{B2CDE775-D259-E048-8D02-91ED7C058378}"/>
              </a:ext>
            </a:extLst>
          </p:cNvPr>
          <p:cNvSpPr/>
          <p:nvPr/>
        </p:nvSpPr>
        <p:spPr>
          <a:xfrm>
            <a:off x="5668963" y="2421036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8" name="Oval 31">
            <a:extLst>
              <a:ext uri="{FF2B5EF4-FFF2-40B4-BE49-F238E27FC236}">
                <a16:creationId xmlns:a16="http://schemas.microsoft.com/office/drawing/2014/main" id="{8F897948-F579-DE45-B60C-E90FA35E296F}"/>
              </a:ext>
            </a:extLst>
          </p:cNvPr>
          <p:cNvSpPr/>
          <p:nvPr/>
        </p:nvSpPr>
        <p:spPr>
          <a:xfrm>
            <a:off x="5668963" y="3086199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99A4CEC2-6281-1446-B90F-C149FE726A92}"/>
              </a:ext>
            </a:extLst>
          </p:cNvPr>
          <p:cNvSpPr/>
          <p:nvPr/>
        </p:nvSpPr>
        <p:spPr>
          <a:xfrm>
            <a:off x="5668963" y="3752949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0" name="Oval 33">
            <a:extLst>
              <a:ext uri="{FF2B5EF4-FFF2-40B4-BE49-F238E27FC236}">
                <a16:creationId xmlns:a16="http://schemas.microsoft.com/office/drawing/2014/main" id="{3EAA5FAA-F5D9-0749-98C1-006221E5C5DC}"/>
              </a:ext>
            </a:extLst>
          </p:cNvPr>
          <p:cNvSpPr/>
          <p:nvPr/>
        </p:nvSpPr>
        <p:spPr>
          <a:xfrm>
            <a:off x="5668963" y="4418111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1" name="Oval 34">
            <a:extLst>
              <a:ext uri="{FF2B5EF4-FFF2-40B4-BE49-F238E27FC236}">
                <a16:creationId xmlns:a16="http://schemas.microsoft.com/office/drawing/2014/main" id="{6503DBEE-820D-C445-AC69-2BCD8C598CBA}"/>
              </a:ext>
            </a:extLst>
          </p:cNvPr>
          <p:cNvSpPr/>
          <p:nvPr/>
        </p:nvSpPr>
        <p:spPr>
          <a:xfrm>
            <a:off x="5668963" y="5084861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62" name="AutoShape 35">
            <a:extLst>
              <a:ext uri="{FF2B5EF4-FFF2-40B4-BE49-F238E27FC236}">
                <a16:creationId xmlns:a16="http://schemas.microsoft.com/office/drawing/2014/main" id="{7A13BD0A-16F0-794E-ACD2-D16982C3B584}"/>
              </a:ext>
            </a:extLst>
          </p:cNvPr>
          <p:cNvCxnSpPr>
            <a:stCxn id="58" idx="6"/>
            <a:endCxn id="57" idx="2"/>
          </p:cNvCxnSpPr>
          <p:nvPr/>
        </p:nvCxnSpPr>
        <p:spPr>
          <a:xfrm flipH="1" flipV="1">
            <a:off x="5668963" y="260201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3" name="AutoShape 36">
            <a:extLst>
              <a:ext uri="{FF2B5EF4-FFF2-40B4-BE49-F238E27FC236}">
                <a16:creationId xmlns:a16="http://schemas.microsoft.com/office/drawing/2014/main" id="{0EF2556A-B5FD-444E-B9C4-C2CA73084CA2}"/>
              </a:ext>
            </a:extLst>
          </p:cNvPr>
          <p:cNvCxnSpPr>
            <a:stCxn id="61" idx="6"/>
            <a:endCxn id="60" idx="2"/>
          </p:cNvCxnSpPr>
          <p:nvPr/>
        </p:nvCxnSpPr>
        <p:spPr>
          <a:xfrm flipH="1" flipV="1">
            <a:off x="5668963" y="459908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4" name="AutoShape 37">
            <a:extLst>
              <a:ext uri="{FF2B5EF4-FFF2-40B4-BE49-F238E27FC236}">
                <a16:creationId xmlns:a16="http://schemas.microsoft.com/office/drawing/2014/main" id="{C02C73DF-2A02-7C4A-B0EC-14365BCAF13F}"/>
              </a:ext>
            </a:extLst>
          </p:cNvPr>
          <p:cNvCxnSpPr>
            <a:stCxn id="59" idx="6"/>
            <a:endCxn id="58" idx="2"/>
          </p:cNvCxnSpPr>
          <p:nvPr/>
        </p:nvCxnSpPr>
        <p:spPr>
          <a:xfrm flipH="1" flipV="1">
            <a:off x="5668963" y="326717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5" name="AutoShape 38">
            <a:extLst>
              <a:ext uri="{FF2B5EF4-FFF2-40B4-BE49-F238E27FC236}">
                <a16:creationId xmlns:a16="http://schemas.microsoft.com/office/drawing/2014/main" id="{CB00E9D5-37C0-864C-AAB6-8E06D4D51019}"/>
              </a:ext>
            </a:extLst>
          </p:cNvPr>
          <p:cNvCxnSpPr>
            <a:stCxn id="60" idx="6"/>
            <a:endCxn id="59" idx="2"/>
          </p:cNvCxnSpPr>
          <p:nvPr/>
        </p:nvCxnSpPr>
        <p:spPr>
          <a:xfrm flipH="1" flipV="1">
            <a:off x="5668963" y="393392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66" name="Oval 39">
            <a:extLst>
              <a:ext uri="{FF2B5EF4-FFF2-40B4-BE49-F238E27FC236}">
                <a16:creationId xmlns:a16="http://schemas.microsoft.com/office/drawing/2014/main" id="{B463C4EC-58A7-1B44-B929-FC8BE80527C1}"/>
              </a:ext>
            </a:extLst>
          </p:cNvPr>
          <p:cNvSpPr/>
          <p:nvPr/>
        </p:nvSpPr>
        <p:spPr>
          <a:xfrm>
            <a:off x="3427413" y="2421036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7" name="Oval 40">
            <a:extLst>
              <a:ext uri="{FF2B5EF4-FFF2-40B4-BE49-F238E27FC236}">
                <a16:creationId xmlns:a16="http://schemas.microsoft.com/office/drawing/2014/main" id="{0E68B1C4-E84B-B249-B984-5E79129AA2F1}"/>
              </a:ext>
            </a:extLst>
          </p:cNvPr>
          <p:cNvSpPr/>
          <p:nvPr/>
        </p:nvSpPr>
        <p:spPr>
          <a:xfrm>
            <a:off x="3427413" y="3086199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8" name="Oval 41">
            <a:extLst>
              <a:ext uri="{FF2B5EF4-FFF2-40B4-BE49-F238E27FC236}">
                <a16:creationId xmlns:a16="http://schemas.microsoft.com/office/drawing/2014/main" id="{A9127DE3-994F-C34C-8E86-104DE28A5C1A}"/>
              </a:ext>
            </a:extLst>
          </p:cNvPr>
          <p:cNvSpPr/>
          <p:nvPr/>
        </p:nvSpPr>
        <p:spPr>
          <a:xfrm>
            <a:off x="3427413" y="3752949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9" name="Oval 42">
            <a:extLst>
              <a:ext uri="{FF2B5EF4-FFF2-40B4-BE49-F238E27FC236}">
                <a16:creationId xmlns:a16="http://schemas.microsoft.com/office/drawing/2014/main" id="{BA579DD8-A64C-BA4C-B513-A46B55524DD4}"/>
              </a:ext>
            </a:extLst>
          </p:cNvPr>
          <p:cNvSpPr/>
          <p:nvPr/>
        </p:nvSpPr>
        <p:spPr>
          <a:xfrm>
            <a:off x="3427413" y="4418111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0" name="Oval 43">
            <a:extLst>
              <a:ext uri="{FF2B5EF4-FFF2-40B4-BE49-F238E27FC236}">
                <a16:creationId xmlns:a16="http://schemas.microsoft.com/office/drawing/2014/main" id="{9ADA995C-C835-084D-8C67-C2FBEC5F3E94}"/>
              </a:ext>
            </a:extLst>
          </p:cNvPr>
          <p:cNvSpPr/>
          <p:nvPr/>
        </p:nvSpPr>
        <p:spPr>
          <a:xfrm>
            <a:off x="3427413" y="5084861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1" name="AutoShape 44">
            <a:extLst>
              <a:ext uri="{FF2B5EF4-FFF2-40B4-BE49-F238E27FC236}">
                <a16:creationId xmlns:a16="http://schemas.microsoft.com/office/drawing/2014/main" id="{68387045-3D8F-EE47-B761-1E36C03ED9A1}"/>
              </a:ext>
            </a:extLst>
          </p:cNvPr>
          <p:cNvCxnSpPr>
            <a:stCxn id="67" idx="6"/>
            <a:endCxn id="66" idx="2"/>
          </p:cNvCxnSpPr>
          <p:nvPr/>
        </p:nvCxnSpPr>
        <p:spPr>
          <a:xfrm flipH="1" flipV="1">
            <a:off x="3427413" y="260201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2" name="AutoShape 45">
            <a:extLst>
              <a:ext uri="{FF2B5EF4-FFF2-40B4-BE49-F238E27FC236}">
                <a16:creationId xmlns:a16="http://schemas.microsoft.com/office/drawing/2014/main" id="{BB812313-C4A6-F244-B7FC-781F888DD218}"/>
              </a:ext>
            </a:extLst>
          </p:cNvPr>
          <p:cNvCxnSpPr>
            <a:stCxn id="70" idx="6"/>
            <a:endCxn id="69" idx="2"/>
          </p:cNvCxnSpPr>
          <p:nvPr/>
        </p:nvCxnSpPr>
        <p:spPr>
          <a:xfrm flipH="1" flipV="1">
            <a:off x="3427413" y="459908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3" name="AutoShape 46">
            <a:extLst>
              <a:ext uri="{FF2B5EF4-FFF2-40B4-BE49-F238E27FC236}">
                <a16:creationId xmlns:a16="http://schemas.microsoft.com/office/drawing/2014/main" id="{B2D78817-1008-FE4E-B0B8-3F2B77BAEA11}"/>
              </a:ext>
            </a:extLst>
          </p:cNvPr>
          <p:cNvCxnSpPr>
            <a:stCxn id="68" idx="6"/>
            <a:endCxn id="67" idx="2"/>
          </p:cNvCxnSpPr>
          <p:nvPr/>
        </p:nvCxnSpPr>
        <p:spPr>
          <a:xfrm flipH="1" flipV="1">
            <a:off x="3427413" y="326717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4" name="AutoShape 47">
            <a:extLst>
              <a:ext uri="{FF2B5EF4-FFF2-40B4-BE49-F238E27FC236}">
                <a16:creationId xmlns:a16="http://schemas.microsoft.com/office/drawing/2014/main" id="{B4320896-30B0-ED42-B07C-3F2B33394FDE}"/>
              </a:ext>
            </a:extLst>
          </p:cNvPr>
          <p:cNvCxnSpPr>
            <a:stCxn id="69" idx="6"/>
            <a:endCxn id="68" idx="2"/>
          </p:cNvCxnSpPr>
          <p:nvPr/>
        </p:nvCxnSpPr>
        <p:spPr>
          <a:xfrm flipH="1" flipV="1">
            <a:off x="3427413" y="393392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5" name="Oval 48">
            <a:extLst>
              <a:ext uri="{FF2B5EF4-FFF2-40B4-BE49-F238E27FC236}">
                <a16:creationId xmlns:a16="http://schemas.microsoft.com/office/drawing/2014/main" id="{FAC22079-11B6-7B4E-9E36-ECB6B847A010}"/>
              </a:ext>
            </a:extLst>
          </p:cNvPr>
          <p:cNvSpPr/>
          <p:nvPr/>
        </p:nvSpPr>
        <p:spPr>
          <a:xfrm>
            <a:off x="4922838" y="2421036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6" name="Oval 49">
            <a:extLst>
              <a:ext uri="{FF2B5EF4-FFF2-40B4-BE49-F238E27FC236}">
                <a16:creationId xmlns:a16="http://schemas.microsoft.com/office/drawing/2014/main" id="{2C3A83C1-DDFA-4E47-804C-401FCC910B38}"/>
              </a:ext>
            </a:extLst>
          </p:cNvPr>
          <p:cNvSpPr/>
          <p:nvPr/>
        </p:nvSpPr>
        <p:spPr>
          <a:xfrm>
            <a:off x="4922838" y="3086199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7" name="Oval 50">
            <a:extLst>
              <a:ext uri="{FF2B5EF4-FFF2-40B4-BE49-F238E27FC236}">
                <a16:creationId xmlns:a16="http://schemas.microsoft.com/office/drawing/2014/main" id="{83A592EF-6871-8E45-A602-83C31BAC5975}"/>
              </a:ext>
            </a:extLst>
          </p:cNvPr>
          <p:cNvSpPr/>
          <p:nvPr/>
        </p:nvSpPr>
        <p:spPr>
          <a:xfrm>
            <a:off x="4922838" y="3752949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8" name="Oval 51">
            <a:extLst>
              <a:ext uri="{FF2B5EF4-FFF2-40B4-BE49-F238E27FC236}">
                <a16:creationId xmlns:a16="http://schemas.microsoft.com/office/drawing/2014/main" id="{EE932842-F5AE-8C46-860C-31E90BC23F56}"/>
              </a:ext>
            </a:extLst>
          </p:cNvPr>
          <p:cNvSpPr/>
          <p:nvPr/>
        </p:nvSpPr>
        <p:spPr>
          <a:xfrm>
            <a:off x="4922838" y="4418111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9" name="Oval 52">
            <a:extLst>
              <a:ext uri="{FF2B5EF4-FFF2-40B4-BE49-F238E27FC236}">
                <a16:creationId xmlns:a16="http://schemas.microsoft.com/office/drawing/2014/main" id="{8D4FD09E-7A49-714C-8585-E6B19357C509}"/>
              </a:ext>
            </a:extLst>
          </p:cNvPr>
          <p:cNvSpPr/>
          <p:nvPr/>
        </p:nvSpPr>
        <p:spPr>
          <a:xfrm>
            <a:off x="4922838" y="5084861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80" name="AutoShape 53">
            <a:extLst>
              <a:ext uri="{FF2B5EF4-FFF2-40B4-BE49-F238E27FC236}">
                <a16:creationId xmlns:a16="http://schemas.microsoft.com/office/drawing/2014/main" id="{A26F54A0-E055-D74D-B8C9-B59BAC1DAA43}"/>
              </a:ext>
            </a:extLst>
          </p:cNvPr>
          <p:cNvCxnSpPr>
            <a:stCxn id="76" idx="6"/>
            <a:endCxn id="75" idx="2"/>
          </p:cNvCxnSpPr>
          <p:nvPr/>
        </p:nvCxnSpPr>
        <p:spPr>
          <a:xfrm flipH="1" flipV="1">
            <a:off x="4922838" y="260201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" name="AutoShape 54">
            <a:extLst>
              <a:ext uri="{FF2B5EF4-FFF2-40B4-BE49-F238E27FC236}">
                <a16:creationId xmlns:a16="http://schemas.microsoft.com/office/drawing/2014/main" id="{E1429B25-D8A0-AC45-9F8F-B26AC089AD2E}"/>
              </a:ext>
            </a:extLst>
          </p:cNvPr>
          <p:cNvCxnSpPr>
            <a:stCxn id="79" idx="6"/>
            <a:endCxn id="78" idx="2"/>
          </p:cNvCxnSpPr>
          <p:nvPr/>
        </p:nvCxnSpPr>
        <p:spPr>
          <a:xfrm flipH="1" flipV="1">
            <a:off x="4922838" y="459908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2" name="AutoShape 55">
            <a:extLst>
              <a:ext uri="{FF2B5EF4-FFF2-40B4-BE49-F238E27FC236}">
                <a16:creationId xmlns:a16="http://schemas.microsoft.com/office/drawing/2014/main" id="{0BFAA069-E091-1740-BC64-E10A6780277B}"/>
              </a:ext>
            </a:extLst>
          </p:cNvPr>
          <p:cNvCxnSpPr>
            <a:stCxn id="77" idx="6"/>
            <a:endCxn id="76" idx="2"/>
          </p:cNvCxnSpPr>
          <p:nvPr/>
        </p:nvCxnSpPr>
        <p:spPr>
          <a:xfrm flipH="1" flipV="1">
            <a:off x="4922838" y="326717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3" name="AutoShape 56">
            <a:extLst>
              <a:ext uri="{FF2B5EF4-FFF2-40B4-BE49-F238E27FC236}">
                <a16:creationId xmlns:a16="http://schemas.microsoft.com/office/drawing/2014/main" id="{558848DB-EB1B-9941-8BAF-C7DDF87FAEA9}"/>
              </a:ext>
            </a:extLst>
          </p:cNvPr>
          <p:cNvCxnSpPr>
            <a:stCxn id="78" idx="6"/>
            <a:endCxn id="77" idx="2"/>
          </p:cNvCxnSpPr>
          <p:nvPr/>
        </p:nvCxnSpPr>
        <p:spPr>
          <a:xfrm flipH="1" flipV="1">
            <a:off x="4922838" y="393392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84" name="Oval 57">
            <a:extLst>
              <a:ext uri="{FF2B5EF4-FFF2-40B4-BE49-F238E27FC236}">
                <a16:creationId xmlns:a16="http://schemas.microsoft.com/office/drawing/2014/main" id="{2DACA2D8-ACAF-4E4E-8687-A4BB00A6B243}"/>
              </a:ext>
            </a:extLst>
          </p:cNvPr>
          <p:cNvSpPr/>
          <p:nvPr/>
        </p:nvSpPr>
        <p:spPr>
          <a:xfrm>
            <a:off x="2681288" y="2421036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" name="Oval 58">
            <a:extLst>
              <a:ext uri="{FF2B5EF4-FFF2-40B4-BE49-F238E27FC236}">
                <a16:creationId xmlns:a16="http://schemas.microsoft.com/office/drawing/2014/main" id="{4105A230-D39F-2343-B57B-A457AA455962}"/>
              </a:ext>
            </a:extLst>
          </p:cNvPr>
          <p:cNvSpPr/>
          <p:nvPr/>
        </p:nvSpPr>
        <p:spPr>
          <a:xfrm>
            <a:off x="2681288" y="3086199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6" name="Oval 59">
            <a:extLst>
              <a:ext uri="{FF2B5EF4-FFF2-40B4-BE49-F238E27FC236}">
                <a16:creationId xmlns:a16="http://schemas.microsoft.com/office/drawing/2014/main" id="{C1AF2B7F-9358-FE4C-89ED-ADDBE139FD08}"/>
              </a:ext>
            </a:extLst>
          </p:cNvPr>
          <p:cNvSpPr/>
          <p:nvPr/>
        </p:nvSpPr>
        <p:spPr>
          <a:xfrm>
            <a:off x="2681288" y="3752949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7" name="Oval 60">
            <a:extLst>
              <a:ext uri="{FF2B5EF4-FFF2-40B4-BE49-F238E27FC236}">
                <a16:creationId xmlns:a16="http://schemas.microsoft.com/office/drawing/2014/main" id="{98766CCD-1507-764B-BBF2-DC5871DC29DC}"/>
              </a:ext>
            </a:extLst>
          </p:cNvPr>
          <p:cNvSpPr/>
          <p:nvPr/>
        </p:nvSpPr>
        <p:spPr>
          <a:xfrm>
            <a:off x="2681288" y="4418111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8" name="Oval 61">
            <a:extLst>
              <a:ext uri="{FF2B5EF4-FFF2-40B4-BE49-F238E27FC236}">
                <a16:creationId xmlns:a16="http://schemas.microsoft.com/office/drawing/2014/main" id="{627960A4-6303-204D-80DC-C63CC6F69C38}"/>
              </a:ext>
            </a:extLst>
          </p:cNvPr>
          <p:cNvSpPr/>
          <p:nvPr/>
        </p:nvSpPr>
        <p:spPr>
          <a:xfrm>
            <a:off x="2681288" y="5084861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89" name="AutoShape 62">
            <a:extLst>
              <a:ext uri="{FF2B5EF4-FFF2-40B4-BE49-F238E27FC236}">
                <a16:creationId xmlns:a16="http://schemas.microsoft.com/office/drawing/2014/main" id="{AB2EE971-3033-474B-93B3-E429BB6E73D1}"/>
              </a:ext>
            </a:extLst>
          </p:cNvPr>
          <p:cNvCxnSpPr>
            <a:stCxn id="85" idx="6"/>
            <a:endCxn id="84" idx="2"/>
          </p:cNvCxnSpPr>
          <p:nvPr/>
        </p:nvCxnSpPr>
        <p:spPr>
          <a:xfrm flipH="1" flipV="1">
            <a:off x="2681288" y="2602011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0" name="AutoShape 63">
            <a:extLst>
              <a:ext uri="{FF2B5EF4-FFF2-40B4-BE49-F238E27FC236}">
                <a16:creationId xmlns:a16="http://schemas.microsoft.com/office/drawing/2014/main" id="{2ACB2A2D-99FC-5C49-BC09-3D13BC4D366B}"/>
              </a:ext>
            </a:extLst>
          </p:cNvPr>
          <p:cNvCxnSpPr>
            <a:stCxn id="88" idx="6"/>
            <a:endCxn id="87" idx="2"/>
          </p:cNvCxnSpPr>
          <p:nvPr/>
        </p:nvCxnSpPr>
        <p:spPr>
          <a:xfrm flipH="1" flipV="1">
            <a:off x="2681288" y="4599086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1" name="AutoShape 64">
            <a:extLst>
              <a:ext uri="{FF2B5EF4-FFF2-40B4-BE49-F238E27FC236}">
                <a16:creationId xmlns:a16="http://schemas.microsoft.com/office/drawing/2014/main" id="{574F8E27-78D8-E941-8228-AB92B4554F41}"/>
              </a:ext>
            </a:extLst>
          </p:cNvPr>
          <p:cNvCxnSpPr>
            <a:stCxn id="86" idx="6"/>
            <a:endCxn id="85" idx="2"/>
          </p:cNvCxnSpPr>
          <p:nvPr/>
        </p:nvCxnSpPr>
        <p:spPr>
          <a:xfrm flipH="1" flipV="1">
            <a:off x="2681288" y="3267174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2" name="AutoShape 65">
            <a:extLst>
              <a:ext uri="{FF2B5EF4-FFF2-40B4-BE49-F238E27FC236}">
                <a16:creationId xmlns:a16="http://schemas.microsoft.com/office/drawing/2014/main" id="{615BBB44-A811-4449-AE86-86812B59D965}"/>
              </a:ext>
            </a:extLst>
          </p:cNvPr>
          <p:cNvCxnSpPr>
            <a:stCxn id="87" idx="6"/>
            <a:endCxn id="86" idx="2"/>
          </p:cNvCxnSpPr>
          <p:nvPr/>
        </p:nvCxnSpPr>
        <p:spPr>
          <a:xfrm flipH="1" flipV="1">
            <a:off x="2681288" y="3933924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93" name="Oval 66">
            <a:extLst>
              <a:ext uri="{FF2B5EF4-FFF2-40B4-BE49-F238E27FC236}">
                <a16:creationId xmlns:a16="http://schemas.microsoft.com/office/drawing/2014/main" id="{5D2B37A0-7CBF-A24F-995E-6C307E2DBBAA}"/>
              </a:ext>
            </a:extLst>
          </p:cNvPr>
          <p:cNvSpPr/>
          <p:nvPr/>
        </p:nvSpPr>
        <p:spPr>
          <a:xfrm>
            <a:off x="6416675" y="2421036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4" name="Oval 67">
            <a:extLst>
              <a:ext uri="{FF2B5EF4-FFF2-40B4-BE49-F238E27FC236}">
                <a16:creationId xmlns:a16="http://schemas.microsoft.com/office/drawing/2014/main" id="{59B6FE90-FBB6-E140-A761-84DF82C24A95}"/>
              </a:ext>
            </a:extLst>
          </p:cNvPr>
          <p:cNvSpPr/>
          <p:nvPr/>
        </p:nvSpPr>
        <p:spPr>
          <a:xfrm>
            <a:off x="6416675" y="3086199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5" name="Oval 68">
            <a:extLst>
              <a:ext uri="{FF2B5EF4-FFF2-40B4-BE49-F238E27FC236}">
                <a16:creationId xmlns:a16="http://schemas.microsoft.com/office/drawing/2014/main" id="{52001B94-739A-654B-A78A-207351FEAE31}"/>
              </a:ext>
            </a:extLst>
          </p:cNvPr>
          <p:cNvSpPr/>
          <p:nvPr/>
        </p:nvSpPr>
        <p:spPr>
          <a:xfrm>
            <a:off x="6416675" y="3752949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6" name="Oval 69">
            <a:extLst>
              <a:ext uri="{FF2B5EF4-FFF2-40B4-BE49-F238E27FC236}">
                <a16:creationId xmlns:a16="http://schemas.microsoft.com/office/drawing/2014/main" id="{5AA59167-6F9E-B047-B9F5-0761EBE4BB04}"/>
              </a:ext>
            </a:extLst>
          </p:cNvPr>
          <p:cNvSpPr/>
          <p:nvPr/>
        </p:nvSpPr>
        <p:spPr>
          <a:xfrm>
            <a:off x="6416675" y="4418111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7" name="Oval 70">
            <a:extLst>
              <a:ext uri="{FF2B5EF4-FFF2-40B4-BE49-F238E27FC236}">
                <a16:creationId xmlns:a16="http://schemas.microsoft.com/office/drawing/2014/main" id="{A1DF0BEA-6AC5-D044-AC44-0F2D35B72918}"/>
              </a:ext>
            </a:extLst>
          </p:cNvPr>
          <p:cNvSpPr/>
          <p:nvPr/>
        </p:nvSpPr>
        <p:spPr>
          <a:xfrm>
            <a:off x="6416675" y="5084861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98" name="AutoShape 71">
            <a:extLst>
              <a:ext uri="{FF2B5EF4-FFF2-40B4-BE49-F238E27FC236}">
                <a16:creationId xmlns:a16="http://schemas.microsoft.com/office/drawing/2014/main" id="{6E99D2FA-3331-7349-8725-6A6BD2FFD062}"/>
              </a:ext>
            </a:extLst>
          </p:cNvPr>
          <p:cNvCxnSpPr>
            <a:stCxn id="94" idx="6"/>
            <a:endCxn id="93" idx="2"/>
          </p:cNvCxnSpPr>
          <p:nvPr/>
        </p:nvCxnSpPr>
        <p:spPr>
          <a:xfrm flipH="1" flipV="1">
            <a:off x="6416675" y="260201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9" name="AutoShape 72">
            <a:extLst>
              <a:ext uri="{FF2B5EF4-FFF2-40B4-BE49-F238E27FC236}">
                <a16:creationId xmlns:a16="http://schemas.microsoft.com/office/drawing/2014/main" id="{30016496-39BE-474A-9535-B40545FA37A0}"/>
              </a:ext>
            </a:extLst>
          </p:cNvPr>
          <p:cNvCxnSpPr>
            <a:stCxn id="97" idx="6"/>
            <a:endCxn id="96" idx="2"/>
          </p:cNvCxnSpPr>
          <p:nvPr/>
        </p:nvCxnSpPr>
        <p:spPr>
          <a:xfrm flipH="1" flipV="1">
            <a:off x="6416675" y="459908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0" name="AutoShape 73">
            <a:extLst>
              <a:ext uri="{FF2B5EF4-FFF2-40B4-BE49-F238E27FC236}">
                <a16:creationId xmlns:a16="http://schemas.microsoft.com/office/drawing/2014/main" id="{3C5E7554-35A0-A14A-958C-CA4753AF005D}"/>
              </a:ext>
            </a:extLst>
          </p:cNvPr>
          <p:cNvCxnSpPr>
            <a:stCxn id="95" idx="6"/>
            <a:endCxn id="94" idx="2"/>
          </p:cNvCxnSpPr>
          <p:nvPr/>
        </p:nvCxnSpPr>
        <p:spPr>
          <a:xfrm flipH="1" flipV="1">
            <a:off x="6416675" y="326717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1" name="AutoShape 74">
            <a:extLst>
              <a:ext uri="{FF2B5EF4-FFF2-40B4-BE49-F238E27FC236}">
                <a16:creationId xmlns:a16="http://schemas.microsoft.com/office/drawing/2014/main" id="{84F0C623-E2EA-8F4C-9C55-527BE976D1BC}"/>
              </a:ext>
            </a:extLst>
          </p:cNvPr>
          <p:cNvCxnSpPr>
            <a:stCxn id="96" idx="6"/>
            <a:endCxn id="95" idx="2"/>
          </p:cNvCxnSpPr>
          <p:nvPr/>
        </p:nvCxnSpPr>
        <p:spPr>
          <a:xfrm flipH="1" flipV="1">
            <a:off x="6416675" y="393392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02" name="Oval 75">
            <a:extLst>
              <a:ext uri="{FF2B5EF4-FFF2-40B4-BE49-F238E27FC236}">
                <a16:creationId xmlns:a16="http://schemas.microsoft.com/office/drawing/2014/main" id="{6DFA6916-81F4-564A-A94C-D4633B9E008F}"/>
              </a:ext>
            </a:extLst>
          </p:cNvPr>
          <p:cNvSpPr/>
          <p:nvPr/>
        </p:nvSpPr>
        <p:spPr>
          <a:xfrm>
            <a:off x="4175125" y="2421036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3" name="Oval 76">
            <a:extLst>
              <a:ext uri="{FF2B5EF4-FFF2-40B4-BE49-F238E27FC236}">
                <a16:creationId xmlns:a16="http://schemas.microsoft.com/office/drawing/2014/main" id="{CF439625-3A40-034B-A490-9BEDEFAFFC3A}"/>
              </a:ext>
            </a:extLst>
          </p:cNvPr>
          <p:cNvSpPr/>
          <p:nvPr/>
        </p:nvSpPr>
        <p:spPr>
          <a:xfrm>
            <a:off x="4175125" y="3086199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4" name="Oval 77">
            <a:extLst>
              <a:ext uri="{FF2B5EF4-FFF2-40B4-BE49-F238E27FC236}">
                <a16:creationId xmlns:a16="http://schemas.microsoft.com/office/drawing/2014/main" id="{B0319715-404B-964D-BC20-9CD5800966E6}"/>
              </a:ext>
            </a:extLst>
          </p:cNvPr>
          <p:cNvSpPr/>
          <p:nvPr/>
        </p:nvSpPr>
        <p:spPr>
          <a:xfrm>
            <a:off x="4175125" y="3752949"/>
            <a:ext cx="360363" cy="360362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7618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5" name="Oval 78">
            <a:extLst>
              <a:ext uri="{FF2B5EF4-FFF2-40B4-BE49-F238E27FC236}">
                <a16:creationId xmlns:a16="http://schemas.microsoft.com/office/drawing/2014/main" id="{2C13313A-EDE1-2B4C-99AA-417E38BFD4A2}"/>
              </a:ext>
            </a:extLst>
          </p:cNvPr>
          <p:cNvSpPr/>
          <p:nvPr/>
        </p:nvSpPr>
        <p:spPr>
          <a:xfrm>
            <a:off x="4175125" y="4418111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6" name="Oval 79">
            <a:extLst>
              <a:ext uri="{FF2B5EF4-FFF2-40B4-BE49-F238E27FC236}">
                <a16:creationId xmlns:a16="http://schemas.microsoft.com/office/drawing/2014/main" id="{B9A17103-6BB4-4A41-8FF4-948AF36864CF}"/>
              </a:ext>
            </a:extLst>
          </p:cNvPr>
          <p:cNvSpPr/>
          <p:nvPr/>
        </p:nvSpPr>
        <p:spPr>
          <a:xfrm>
            <a:off x="4175125" y="5084861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107" name="AutoShape 80">
            <a:extLst>
              <a:ext uri="{FF2B5EF4-FFF2-40B4-BE49-F238E27FC236}">
                <a16:creationId xmlns:a16="http://schemas.microsoft.com/office/drawing/2014/main" id="{54222D83-0917-144B-8DB6-32A3D21C7CFA}"/>
              </a:ext>
            </a:extLst>
          </p:cNvPr>
          <p:cNvCxnSpPr>
            <a:stCxn id="103" idx="6"/>
            <a:endCxn id="102" idx="2"/>
          </p:cNvCxnSpPr>
          <p:nvPr/>
        </p:nvCxnSpPr>
        <p:spPr>
          <a:xfrm flipH="1" flipV="1">
            <a:off x="4175125" y="2602011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8" name="AutoShape 81">
            <a:extLst>
              <a:ext uri="{FF2B5EF4-FFF2-40B4-BE49-F238E27FC236}">
                <a16:creationId xmlns:a16="http://schemas.microsoft.com/office/drawing/2014/main" id="{C5E43ACB-C4ED-DF40-AFB9-5651A123BC34}"/>
              </a:ext>
            </a:extLst>
          </p:cNvPr>
          <p:cNvCxnSpPr>
            <a:stCxn id="106" idx="6"/>
            <a:endCxn id="105" idx="2"/>
          </p:cNvCxnSpPr>
          <p:nvPr/>
        </p:nvCxnSpPr>
        <p:spPr>
          <a:xfrm flipH="1" flipV="1">
            <a:off x="4175125" y="4599086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9" name="AutoShape 82">
            <a:extLst>
              <a:ext uri="{FF2B5EF4-FFF2-40B4-BE49-F238E27FC236}">
                <a16:creationId xmlns:a16="http://schemas.microsoft.com/office/drawing/2014/main" id="{C475D778-102B-8D4C-BCBB-BE8A6D4C34EE}"/>
              </a:ext>
            </a:extLst>
          </p:cNvPr>
          <p:cNvCxnSpPr>
            <a:stCxn id="104" idx="6"/>
            <a:endCxn id="103" idx="2"/>
          </p:cNvCxnSpPr>
          <p:nvPr/>
        </p:nvCxnSpPr>
        <p:spPr>
          <a:xfrm flipH="1" flipV="1">
            <a:off x="4175125" y="3267174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" name="AutoShape 83">
            <a:extLst>
              <a:ext uri="{FF2B5EF4-FFF2-40B4-BE49-F238E27FC236}">
                <a16:creationId xmlns:a16="http://schemas.microsoft.com/office/drawing/2014/main" id="{EF7ACFFD-CE2B-4C4B-AE95-B1B505F16B3F}"/>
              </a:ext>
            </a:extLst>
          </p:cNvPr>
          <p:cNvCxnSpPr>
            <a:stCxn id="105" idx="6"/>
            <a:endCxn id="104" idx="2"/>
          </p:cNvCxnSpPr>
          <p:nvPr/>
        </p:nvCxnSpPr>
        <p:spPr>
          <a:xfrm flipH="1" flipV="1">
            <a:off x="4175125" y="3933924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1" name="AutoShape 84">
            <a:extLst>
              <a:ext uri="{FF2B5EF4-FFF2-40B4-BE49-F238E27FC236}">
                <a16:creationId xmlns:a16="http://schemas.microsoft.com/office/drawing/2014/main" id="{D34450DA-B40B-D04C-92BD-A605F684C172}"/>
              </a:ext>
            </a:extLst>
          </p:cNvPr>
          <p:cNvCxnSpPr>
            <a:stCxn id="21" idx="0"/>
            <a:endCxn id="104" idx="0"/>
          </p:cNvCxnSpPr>
          <p:nvPr/>
        </p:nvCxnSpPr>
        <p:spPr>
          <a:xfrm rot="-5400000" flipH="1" flipV="1">
            <a:off x="5849938" y="2259111"/>
            <a:ext cx="1587" cy="2989263"/>
          </a:xfrm>
          <a:prstGeom prst="curvedConnector3">
            <a:avLst>
              <a:gd name="adj1" fmla="val -577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2" name="AutoShape 85">
            <a:extLst>
              <a:ext uri="{FF2B5EF4-FFF2-40B4-BE49-F238E27FC236}">
                <a16:creationId xmlns:a16="http://schemas.microsoft.com/office/drawing/2014/main" id="{C8D9D05C-05DA-F44F-80D2-399EA0A414A2}"/>
              </a:ext>
            </a:extLst>
          </p:cNvPr>
          <p:cNvCxnSpPr>
            <a:stCxn id="95" idx="0"/>
            <a:endCxn id="104" idx="0"/>
          </p:cNvCxnSpPr>
          <p:nvPr/>
        </p:nvCxnSpPr>
        <p:spPr>
          <a:xfrm rot="-5400000" flipH="1" flipV="1">
            <a:off x="5475288" y="2632174"/>
            <a:ext cx="1587" cy="2241550"/>
          </a:xfrm>
          <a:prstGeom prst="curvedConnector3">
            <a:avLst>
              <a:gd name="adj1" fmla="val -429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3" name="AutoShape 86">
            <a:extLst>
              <a:ext uri="{FF2B5EF4-FFF2-40B4-BE49-F238E27FC236}">
                <a16:creationId xmlns:a16="http://schemas.microsoft.com/office/drawing/2014/main" id="{0423D986-E221-9B4C-8B6E-1181C1F5B475}"/>
              </a:ext>
            </a:extLst>
          </p:cNvPr>
          <p:cNvCxnSpPr>
            <a:stCxn id="59" idx="0"/>
            <a:endCxn id="104" idx="0"/>
          </p:cNvCxnSpPr>
          <p:nvPr/>
        </p:nvCxnSpPr>
        <p:spPr>
          <a:xfrm rot="-5400000" flipH="1" flipV="1">
            <a:off x="5102225" y="3006824"/>
            <a:ext cx="1588" cy="1493837"/>
          </a:xfrm>
          <a:prstGeom prst="curvedConnector3">
            <a:avLst>
              <a:gd name="adj1" fmla="val -27900009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4" name="AutoShape 87">
            <a:extLst>
              <a:ext uri="{FF2B5EF4-FFF2-40B4-BE49-F238E27FC236}">
                <a16:creationId xmlns:a16="http://schemas.microsoft.com/office/drawing/2014/main" id="{F7326F9B-66AC-1741-BCF1-38511C9B7B8E}"/>
              </a:ext>
            </a:extLst>
          </p:cNvPr>
          <p:cNvCxnSpPr>
            <a:stCxn id="77" idx="0"/>
            <a:endCxn id="104" idx="0"/>
          </p:cNvCxnSpPr>
          <p:nvPr/>
        </p:nvCxnSpPr>
        <p:spPr>
          <a:xfrm rot="-5400000" flipH="1" flipV="1">
            <a:off x="4729163" y="3379886"/>
            <a:ext cx="1587" cy="747713"/>
          </a:xfrm>
          <a:prstGeom prst="curvedConnector3">
            <a:avLst>
              <a:gd name="adj1" fmla="val -14400005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5" name="AutoShape 88">
            <a:extLst>
              <a:ext uri="{FF2B5EF4-FFF2-40B4-BE49-F238E27FC236}">
                <a16:creationId xmlns:a16="http://schemas.microsoft.com/office/drawing/2014/main" id="{D07315D9-8E81-FA4A-A3CA-D1E13619181F}"/>
              </a:ext>
            </a:extLst>
          </p:cNvPr>
          <p:cNvCxnSpPr>
            <a:stCxn id="104" idx="4"/>
            <a:endCxn id="68" idx="4"/>
          </p:cNvCxnSpPr>
          <p:nvPr/>
        </p:nvCxnSpPr>
        <p:spPr>
          <a:xfrm rot="5400000">
            <a:off x="3981450" y="3740249"/>
            <a:ext cx="1588" cy="747712"/>
          </a:xfrm>
          <a:prstGeom prst="curvedConnector3">
            <a:avLst>
              <a:gd name="adj1" fmla="val 14300005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6" name="AutoShape 89">
            <a:extLst>
              <a:ext uri="{FF2B5EF4-FFF2-40B4-BE49-F238E27FC236}">
                <a16:creationId xmlns:a16="http://schemas.microsoft.com/office/drawing/2014/main" id="{CB85DA89-9CAD-5945-A57E-71E6EB94A16C}"/>
              </a:ext>
            </a:extLst>
          </p:cNvPr>
          <p:cNvCxnSpPr>
            <a:stCxn id="104" idx="4"/>
            <a:endCxn id="86" idx="4"/>
          </p:cNvCxnSpPr>
          <p:nvPr/>
        </p:nvCxnSpPr>
        <p:spPr>
          <a:xfrm rot="5400000">
            <a:off x="3608388" y="3367186"/>
            <a:ext cx="1587" cy="1493838"/>
          </a:xfrm>
          <a:prstGeom prst="curvedConnector3">
            <a:avLst>
              <a:gd name="adj1" fmla="val 26600009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7" name="AutoShape 90">
            <a:extLst>
              <a:ext uri="{FF2B5EF4-FFF2-40B4-BE49-F238E27FC236}">
                <a16:creationId xmlns:a16="http://schemas.microsoft.com/office/drawing/2014/main" id="{5271CF96-4E06-4F44-8FFF-27BF8AD1F41B}"/>
              </a:ext>
            </a:extLst>
          </p:cNvPr>
          <p:cNvCxnSpPr>
            <a:stCxn id="104" idx="4"/>
            <a:endCxn id="50" idx="4"/>
          </p:cNvCxnSpPr>
          <p:nvPr/>
        </p:nvCxnSpPr>
        <p:spPr>
          <a:xfrm rot="5400000">
            <a:off x="3233738" y="2992536"/>
            <a:ext cx="1587" cy="2241550"/>
          </a:xfrm>
          <a:prstGeom prst="curvedConnector3">
            <a:avLst>
              <a:gd name="adj1" fmla="val 407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8" name="AutoShape 91">
            <a:extLst>
              <a:ext uri="{FF2B5EF4-FFF2-40B4-BE49-F238E27FC236}">
                <a16:creationId xmlns:a16="http://schemas.microsoft.com/office/drawing/2014/main" id="{4DE66DB5-F3B4-E348-9DDF-125B14229FA2}"/>
              </a:ext>
            </a:extLst>
          </p:cNvPr>
          <p:cNvCxnSpPr>
            <a:stCxn id="104" idx="4"/>
            <a:endCxn id="30" idx="4"/>
          </p:cNvCxnSpPr>
          <p:nvPr/>
        </p:nvCxnSpPr>
        <p:spPr>
          <a:xfrm rot="5400000">
            <a:off x="2860675" y="2619474"/>
            <a:ext cx="1588" cy="2987675"/>
          </a:xfrm>
          <a:prstGeom prst="curvedConnector3">
            <a:avLst>
              <a:gd name="adj1" fmla="val 569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EA62C693-A0AF-2341-85D3-C25306C31483}"/>
              </a:ext>
            </a:extLst>
          </p:cNvPr>
          <p:cNvSpPr txBox="1"/>
          <p:nvPr/>
        </p:nvSpPr>
        <p:spPr>
          <a:xfrm>
            <a:off x="2144012" y="5813940"/>
            <a:ext cx="4608810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关键问题在于由</a:t>
            </a:r>
            <a:r>
              <a:rPr lang="en-US" altLang="zh-CN" sz="18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MoM</a:t>
            </a:r>
            <a:r>
              <a:rPr lang="zh-CN" altLang="en-US" sz="18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分成的两部分集合的均衡程度，越均衡，时间复杂性越低。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58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E4B3-9C11-AD42-904E-CF8CDEEE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9E081E-695D-0D4A-BE44-6581536A1E83}"/>
                  </a:ext>
                </a:extLst>
              </p:cNvPr>
              <p:cNvSpPr/>
              <p:nvPr/>
            </p:nvSpPr>
            <p:spPr>
              <a:xfrm>
                <a:off x="207664" y="1343557"/>
                <a:ext cx="8600431" cy="9853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zh-CN" altLang="en-US" sz="18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第五步至少删除了</a:t>
                </a:r>
                <a:r>
                  <a:rPr lang="zh-CN" altLang="en-US" sz="1800" b="1" dirty="0">
                    <a:solidFill>
                      <a:schemeClr val="accent2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</a:t>
                </a:r>
                <a:r>
                  <a:rPr lang="zh-TW" altLang="en-US" sz="1800" b="1" dirty="0">
                    <a:solidFill>
                      <a:schemeClr val="accent2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solidFill>
                      <a:schemeClr val="accent2"/>
                    </a:solidFill>
                    <a:cs typeface="Times New Roman" panose="02020603050405020304" pitchFamily="18" charset="0"/>
                  </a:rPr>
                  <a:t>3</a:t>
                </a:r>
                <a:r>
                  <a:rPr lang="en-US" altLang="zh-CN" sz="1800" b="1" i="1" dirty="0">
                    <a:solidFill>
                      <a:schemeClr val="accent2"/>
                    </a:solidFill>
                    <a:cs typeface="Times New Roman" panose="02020603050405020304" pitchFamily="18" charset="0"/>
                  </a:rPr>
                  <a:t>n</a:t>
                </a:r>
                <a:r>
                  <a:rPr lang="en-US" altLang="zh-CN" sz="1800" b="1" dirty="0">
                    <a:solidFill>
                      <a:schemeClr val="accent2"/>
                    </a:solidFill>
                    <a:cs typeface="Times New Roman" panose="02020603050405020304" pitchFamily="18" charset="0"/>
                  </a:rPr>
                  <a:t>/10</a:t>
                </a:r>
                <a:r>
                  <a:rPr lang="en-US" altLang="zh-CN" sz="1800" b="1" dirty="0">
                    <a:solidFill>
                      <a:schemeClr val="accent2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</a:t>
                </a:r>
                <a:r>
                  <a:rPr lang="zh-CN" altLang="en-US" sz="1800" b="1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个数，准确地是，</a:t>
                </a:r>
                <a14:m>
                  <m:oMath xmlns:m="http://schemas.openxmlformats.org/officeDocument/2006/math">
                    <m:r>
                      <a:rPr lang="en-US" altLang="zh-CN" sz="1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𝟑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zh-CN" altLang="en-US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𝟐</m:t>
                                </m:r>
                              </m:den>
                            </m:f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𝒏</m:t>
                                    </m:r>
                                  </m:num>
                                  <m:den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𝟓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≥</m:t>
                    </m:r>
                    <m:f>
                      <m:f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𝟑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num>
                      <m:den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𝟏𝟎</m:t>
                        </m:r>
                      </m:den>
                    </m:f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𝟔</m:t>
                    </m:r>
                  </m:oMath>
                </a14:m>
                <a:endParaRPr lang="en-US" altLang="zh-CN" sz="1800" b="1" dirty="0">
                  <a:solidFill>
                    <a:srgbClr val="FF0000"/>
                  </a:solidFill>
                  <a:ea typeface="Cambria Math" panose="020405030504060302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/>
                <a:r>
                  <a:rPr lang="en-US" sz="1800" b="1" dirty="0" err="1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因为至少有</a:t>
                </a:r>
                <a:r>
                  <a:rPr lang="en-US" altLang="zh-CN" sz="1800" b="1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1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𝟑</m:t>
                        </m:r>
                        <m:r>
                          <a:rPr lang="en-US" altLang="zh-CN" sz="1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num>
                      <m:den>
                        <m:r>
                          <a:rPr lang="en-US" altLang="zh-CN" sz="1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𝟏𝟎</m:t>
                        </m:r>
                      </m:den>
                    </m:f>
                    <m:r>
                      <a:rPr lang="en-US" altLang="zh-CN" sz="1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CN" sz="1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𝟔</m:t>
                    </m:r>
                    <m:r>
                      <a:rPr lang="zh-CN" altLang="en-US" sz="1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元素大于</m:t>
                    </m:r>
                    <m:r>
                      <m:rPr>
                        <m:sty m:val="p"/>
                      </m:rPr>
                      <a:rPr lang="en-US" altLang="zh-CN" sz="1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x</m:t>
                    </m:r>
                    <m:r>
                      <a:rPr lang="zh-CN" altLang="en-US" sz="1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，和小于</m:t>
                    </m:r>
                    <m:r>
                      <m:rPr>
                        <m:sty m:val="p"/>
                      </m:rPr>
                      <a:rPr lang="en-US" altLang="zh-CN" sz="1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x</m:t>
                    </m:r>
                  </m:oMath>
                </a14:m>
                <a:r>
                  <a:rPr lang="zh-CN" altLang="en-US" sz="18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，</a:t>
                </a:r>
                <a:r>
                  <a:rPr lang="en-CN" sz="18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因此递归调用至多作用于</a:t>
                </a:r>
                <a:r>
                  <a:rPr lang="en-US" altLang="zh-CN" sz="1800" b="1" dirty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𝟕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num>
                      <m:den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𝟏𝟎</m:t>
                        </m:r>
                      </m:den>
                    </m:f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𝟔</m:t>
                    </m:r>
                  </m:oMath>
                </a14:m>
                <a:r>
                  <a:rPr lang="en-CN" sz="18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个元素</a:t>
                </a:r>
                <a:r>
                  <a:rPr lang="zh-CN" altLang="en-US" sz="18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。</a:t>
                </a:r>
                <a:endParaRPr lang="en-CN" sz="1800" b="1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9E081E-695D-0D4A-BE44-6581536A1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64" y="1343557"/>
                <a:ext cx="8600431" cy="985398"/>
              </a:xfrm>
              <a:prstGeom prst="rect">
                <a:avLst/>
              </a:prstGeom>
              <a:blipFill>
                <a:blip r:embed="rId2"/>
                <a:stretch>
                  <a:fillRect l="-5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A97C08D-3DBD-8142-AA0B-68123D51119A}"/>
              </a:ext>
            </a:extLst>
          </p:cNvPr>
          <p:cNvGrpSpPr/>
          <p:nvPr/>
        </p:nvGrpSpPr>
        <p:grpSpPr>
          <a:xfrm>
            <a:off x="186332" y="2503161"/>
            <a:ext cx="6986587" cy="3530600"/>
            <a:chOff x="827088" y="1914624"/>
            <a:chExt cx="6986587" cy="3530600"/>
          </a:xfrm>
        </p:grpSpPr>
        <p:sp>
          <p:nvSpPr>
            <p:cNvPr id="119" name="Oval 2">
              <a:extLst>
                <a:ext uri="{FF2B5EF4-FFF2-40B4-BE49-F238E27FC236}">
                  <a16:creationId xmlns:a16="http://schemas.microsoft.com/office/drawing/2014/main" id="{7436F960-256B-D744-A398-681A9CCB9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4388" y="2132111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0" name="Oval 3">
              <a:extLst>
                <a:ext uri="{FF2B5EF4-FFF2-40B4-BE49-F238E27FC236}">
                  <a16:creationId xmlns:a16="http://schemas.microsoft.com/office/drawing/2014/main" id="{5596D7B3-14E8-DA49-B59C-FB617B9C6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4388" y="279727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1" name="Oval 4">
              <a:extLst>
                <a:ext uri="{FF2B5EF4-FFF2-40B4-BE49-F238E27FC236}">
                  <a16:creationId xmlns:a16="http://schemas.microsoft.com/office/drawing/2014/main" id="{C272C0B2-2C75-AF46-8C27-41DC6E52D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4388" y="346402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7676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2" name="Oval 5">
              <a:extLst>
                <a:ext uri="{FF2B5EF4-FFF2-40B4-BE49-F238E27FC236}">
                  <a16:creationId xmlns:a16="http://schemas.microsoft.com/office/drawing/2014/main" id="{1B6F4C7F-8779-AC40-9E9A-C9EBFBB5C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4388" y="412918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3" name="Oval 6">
              <a:extLst>
                <a:ext uri="{FF2B5EF4-FFF2-40B4-BE49-F238E27FC236}">
                  <a16:creationId xmlns:a16="http://schemas.microsoft.com/office/drawing/2014/main" id="{F58337BC-B258-0F42-92BC-56F697BE9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4388" y="479593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24" name="AutoShape 7">
              <a:extLst>
                <a:ext uri="{FF2B5EF4-FFF2-40B4-BE49-F238E27FC236}">
                  <a16:creationId xmlns:a16="http://schemas.microsoft.com/office/drawing/2014/main" id="{23E0C6F7-F399-2646-9B9B-EB0F81C40BA1}"/>
                </a:ext>
              </a:extLst>
            </p:cNvPr>
            <p:cNvCxnSpPr>
              <a:stCxn id="120" idx="6"/>
              <a:endCxn id="119" idx="2"/>
            </p:cNvCxnSpPr>
            <p:nvPr/>
          </p:nvCxnSpPr>
          <p:spPr>
            <a:xfrm flipH="1" flipV="1">
              <a:off x="7164388" y="2313086"/>
              <a:ext cx="360362" cy="665163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5" name="AutoShape 8">
              <a:extLst>
                <a:ext uri="{FF2B5EF4-FFF2-40B4-BE49-F238E27FC236}">
                  <a16:creationId xmlns:a16="http://schemas.microsoft.com/office/drawing/2014/main" id="{7AA88225-C25E-7F4E-98BC-67F9910F52EF}"/>
                </a:ext>
              </a:extLst>
            </p:cNvPr>
            <p:cNvCxnSpPr>
              <a:stCxn id="123" idx="6"/>
              <a:endCxn id="122" idx="2"/>
            </p:cNvCxnSpPr>
            <p:nvPr/>
          </p:nvCxnSpPr>
          <p:spPr>
            <a:xfrm flipH="1" flipV="1">
              <a:off x="7164388" y="4310161"/>
              <a:ext cx="360362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6" name="AutoShape 9">
              <a:extLst>
                <a:ext uri="{FF2B5EF4-FFF2-40B4-BE49-F238E27FC236}">
                  <a16:creationId xmlns:a16="http://schemas.microsoft.com/office/drawing/2014/main" id="{126E2559-8D9A-5545-B5D5-E0018B6FFD65}"/>
                </a:ext>
              </a:extLst>
            </p:cNvPr>
            <p:cNvCxnSpPr>
              <a:stCxn id="121" idx="6"/>
              <a:endCxn id="120" idx="2"/>
            </p:cNvCxnSpPr>
            <p:nvPr/>
          </p:nvCxnSpPr>
          <p:spPr>
            <a:xfrm flipH="1" flipV="1">
              <a:off x="7164388" y="2978249"/>
              <a:ext cx="360362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7" name="AutoShape 10">
              <a:extLst>
                <a:ext uri="{FF2B5EF4-FFF2-40B4-BE49-F238E27FC236}">
                  <a16:creationId xmlns:a16="http://schemas.microsoft.com/office/drawing/2014/main" id="{18FFA6EE-3366-5C4E-ABA2-0D831E329101}"/>
                </a:ext>
              </a:extLst>
            </p:cNvPr>
            <p:cNvCxnSpPr>
              <a:stCxn id="122" idx="6"/>
              <a:endCxn id="121" idx="2"/>
            </p:cNvCxnSpPr>
            <p:nvPr/>
          </p:nvCxnSpPr>
          <p:spPr>
            <a:xfrm flipH="1" flipV="1">
              <a:off x="7164388" y="3644999"/>
              <a:ext cx="360362" cy="665162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28" name="Oval 12">
              <a:extLst>
                <a:ext uri="{FF2B5EF4-FFF2-40B4-BE49-F238E27FC236}">
                  <a16:creationId xmlns:a16="http://schemas.microsoft.com/office/drawing/2014/main" id="{EC59199C-61BA-B34D-ABFF-AE7C24D7F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450" y="2132111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9" name="Oval 13">
              <a:extLst>
                <a:ext uri="{FF2B5EF4-FFF2-40B4-BE49-F238E27FC236}">
                  <a16:creationId xmlns:a16="http://schemas.microsoft.com/office/drawing/2014/main" id="{BBB83C20-1653-A14C-931E-864FF3BE2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450" y="279727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0" name="Oval 14">
              <a:extLst>
                <a:ext uri="{FF2B5EF4-FFF2-40B4-BE49-F238E27FC236}">
                  <a16:creationId xmlns:a16="http://schemas.microsoft.com/office/drawing/2014/main" id="{B2EE14CE-7137-E44C-95A5-8F42A6BF0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450" y="346402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7676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1" name="Oval 15">
              <a:extLst>
                <a:ext uri="{FF2B5EF4-FFF2-40B4-BE49-F238E27FC236}">
                  <a16:creationId xmlns:a16="http://schemas.microsoft.com/office/drawing/2014/main" id="{0D96C1A6-69EF-CA42-94A7-EB7B991A2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450" y="412918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2" name="Oval 16">
              <a:extLst>
                <a:ext uri="{FF2B5EF4-FFF2-40B4-BE49-F238E27FC236}">
                  <a16:creationId xmlns:a16="http://schemas.microsoft.com/office/drawing/2014/main" id="{3A1871EC-3003-094F-BD0E-377299174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450" y="479593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33" name="AutoShape 17">
              <a:extLst>
                <a:ext uri="{FF2B5EF4-FFF2-40B4-BE49-F238E27FC236}">
                  <a16:creationId xmlns:a16="http://schemas.microsoft.com/office/drawing/2014/main" id="{6E45F724-6A95-3343-BA9B-3C18A243AB41}"/>
                </a:ext>
              </a:extLst>
            </p:cNvPr>
            <p:cNvCxnSpPr>
              <a:stCxn id="129" idx="6"/>
              <a:endCxn id="128" idx="2"/>
            </p:cNvCxnSpPr>
            <p:nvPr/>
          </p:nvCxnSpPr>
          <p:spPr>
            <a:xfrm flipH="1" flipV="1">
              <a:off x="1187450" y="2313086"/>
              <a:ext cx="360363" cy="665163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34" name="AutoShape 18">
              <a:extLst>
                <a:ext uri="{FF2B5EF4-FFF2-40B4-BE49-F238E27FC236}">
                  <a16:creationId xmlns:a16="http://schemas.microsoft.com/office/drawing/2014/main" id="{784B72EF-519B-9C45-8505-8AB13A4D8E72}"/>
                </a:ext>
              </a:extLst>
            </p:cNvPr>
            <p:cNvCxnSpPr>
              <a:stCxn id="132" idx="6"/>
              <a:endCxn id="131" idx="2"/>
            </p:cNvCxnSpPr>
            <p:nvPr/>
          </p:nvCxnSpPr>
          <p:spPr>
            <a:xfrm flipH="1" flipV="1">
              <a:off x="1187450" y="4310161"/>
              <a:ext cx="360363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35" name="AutoShape 19">
              <a:extLst>
                <a:ext uri="{FF2B5EF4-FFF2-40B4-BE49-F238E27FC236}">
                  <a16:creationId xmlns:a16="http://schemas.microsoft.com/office/drawing/2014/main" id="{B9C3077F-1707-1643-A501-DC6190794701}"/>
                </a:ext>
              </a:extLst>
            </p:cNvPr>
            <p:cNvCxnSpPr>
              <a:stCxn id="130" idx="6"/>
              <a:endCxn id="129" idx="2"/>
            </p:cNvCxnSpPr>
            <p:nvPr/>
          </p:nvCxnSpPr>
          <p:spPr>
            <a:xfrm flipH="1" flipV="1">
              <a:off x="1187450" y="2978249"/>
              <a:ext cx="360363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36" name="AutoShape 20">
              <a:extLst>
                <a:ext uri="{FF2B5EF4-FFF2-40B4-BE49-F238E27FC236}">
                  <a16:creationId xmlns:a16="http://schemas.microsoft.com/office/drawing/2014/main" id="{6F5C8E10-3DB6-C045-B0C2-F2115F16C1F3}"/>
                </a:ext>
              </a:extLst>
            </p:cNvPr>
            <p:cNvCxnSpPr>
              <a:stCxn id="131" idx="6"/>
              <a:endCxn id="130" idx="2"/>
            </p:cNvCxnSpPr>
            <p:nvPr/>
          </p:nvCxnSpPr>
          <p:spPr>
            <a:xfrm flipH="1" flipV="1">
              <a:off x="1187450" y="3644999"/>
              <a:ext cx="360363" cy="665162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37" name="Oval 21">
              <a:extLst>
                <a:ext uri="{FF2B5EF4-FFF2-40B4-BE49-F238E27FC236}">
                  <a16:creationId xmlns:a16="http://schemas.microsoft.com/office/drawing/2014/main" id="{76D8F331-5FA4-6D44-8AC1-60F959747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2132111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8" name="Oval 22">
              <a:extLst>
                <a:ext uri="{FF2B5EF4-FFF2-40B4-BE49-F238E27FC236}">
                  <a16:creationId xmlns:a16="http://schemas.microsoft.com/office/drawing/2014/main" id="{73D0F558-4D92-2444-8D37-D3E23EAC1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279727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9" name="Oval 23">
              <a:extLst>
                <a:ext uri="{FF2B5EF4-FFF2-40B4-BE49-F238E27FC236}">
                  <a16:creationId xmlns:a16="http://schemas.microsoft.com/office/drawing/2014/main" id="{8DED7DE6-248F-114B-A82B-02E9791CE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346402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7676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0" name="Oval 24">
              <a:extLst>
                <a:ext uri="{FF2B5EF4-FFF2-40B4-BE49-F238E27FC236}">
                  <a16:creationId xmlns:a16="http://schemas.microsoft.com/office/drawing/2014/main" id="{40BD9690-B1EE-8A46-B379-E693D09EA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412918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1" name="Oval 25">
              <a:extLst>
                <a:ext uri="{FF2B5EF4-FFF2-40B4-BE49-F238E27FC236}">
                  <a16:creationId xmlns:a16="http://schemas.microsoft.com/office/drawing/2014/main" id="{DA10746D-0B15-0D42-919F-B8F93541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479593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42" name="AutoShape 26">
              <a:extLst>
                <a:ext uri="{FF2B5EF4-FFF2-40B4-BE49-F238E27FC236}">
                  <a16:creationId xmlns:a16="http://schemas.microsoft.com/office/drawing/2014/main" id="{D51C1EA0-8E49-C048-AEAF-052EE1BA8A62}"/>
                </a:ext>
              </a:extLst>
            </p:cNvPr>
            <p:cNvCxnSpPr>
              <a:stCxn id="138" idx="6"/>
              <a:endCxn id="137" idx="2"/>
            </p:cNvCxnSpPr>
            <p:nvPr/>
          </p:nvCxnSpPr>
          <p:spPr>
            <a:xfrm flipH="1" flipV="1">
              <a:off x="1933575" y="2313086"/>
              <a:ext cx="360363" cy="665163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43" name="AutoShape 27">
              <a:extLst>
                <a:ext uri="{FF2B5EF4-FFF2-40B4-BE49-F238E27FC236}">
                  <a16:creationId xmlns:a16="http://schemas.microsoft.com/office/drawing/2014/main" id="{48DD7136-AD44-E641-BDB1-EA2DA4B37E53}"/>
                </a:ext>
              </a:extLst>
            </p:cNvPr>
            <p:cNvCxnSpPr>
              <a:stCxn id="141" idx="6"/>
              <a:endCxn id="140" idx="2"/>
            </p:cNvCxnSpPr>
            <p:nvPr/>
          </p:nvCxnSpPr>
          <p:spPr>
            <a:xfrm flipH="1" flipV="1">
              <a:off x="1933575" y="4310161"/>
              <a:ext cx="360363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44" name="AutoShape 28">
              <a:extLst>
                <a:ext uri="{FF2B5EF4-FFF2-40B4-BE49-F238E27FC236}">
                  <a16:creationId xmlns:a16="http://schemas.microsoft.com/office/drawing/2014/main" id="{D4A04CFB-79AC-D84B-A130-10F9971F9865}"/>
                </a:ext>
              </a:extLst>
            </p:cNvPr>
            <p:cNvCxnSpPr>
              <a:stCxn id="139" idx="6"/>
              <a:endCxn id="138" idx="2"/>
            </p:cNvCxnSpPr>
            <p:nvPr/>
          </p:nvCxnSpPr>
          <p:spPr>
            <a:xfrm flipH="1" flipV="1">
              <a:off x="1933575" y="2978249"/>
              <a:ext cx="360363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45" name="AutoShape 29">
              <a:extLst>
                <a:ext uri="{FF2B5EF4-FFF2-40B4-BE49-F238E27FC236}">
                  <a16:creationId xmlns:a16="http://schemas.microsoft.com/office/drawing/2014/main" id="{70624B3E-9BA7-BD43-9DD6-017D954B31B2}"/>
                </a:ext>
              </a:extLst>
            </p:cNvPr>
            <p:cNvCxnSpPr>
              <a:stCxn id="140" idx="6"/>
              <a:endCxn id="139" idx="2"/>
            </p:cNvCxnSpPr>
            <p:nvPr/>
          </p:nvCxnSpPr>
          <p:spPr>
            <a:xfrm flipH="1" flipV="1">
              <a:off x="1933575" y="3644999"/>
              <a:ext cx="360363" cy="665162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46" name="Oval 30">
              <a:extLst>
                <a:ext uri="{FF2B5EF4-FFF2-40B4-BE49-F238E27FC236}">
                  <a16:creationId xmlns:a16="http://schemas.microsoft.com/office/drawing/2014/main" id="{642AC17D-6E5A-8C4C-AD7C-75FECAC50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963" y="2132111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7" name="Oval 31">
              <a:extLst>
                <a:ext uri="{FF2B5EF4-FFF2-40B4-BE49-F238E27FC236}">
                  <a16:creationId xmlns:a16="http://schemas.microsoft.com/office/drawing/2014/main" id="{F5ED355A-1EE1-7440-B40D-2E9B76C6D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963" y="279727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8" name="Oval 32">
              <a:extLst>
                <a:ext uri="{FF2B5EF4-FFF2-40B4-BE49-F238E27FC236}">
                  <a16:creationId xmlns:a16="http://schemas.microsoft.com/office/drawing/2014/main" id="{1E327327-0B8B-ED40-BD46-E284AC351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963" y="346402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7676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9" name="Oval 33">
              <a:extLst>
                <a:ext uri="{FF2B5EF4-FFF2-40B4-BE49-F238E27FC236}">
                  <a16:creationId xmlns:a16="http://schemas.microsoft.com/office/drawing/2014/main" id="{B508C186-D565-A448-A2D6-D78DE98E3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963" y="412918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0" name="Oval 34">
              <a:extLst>
                <a:ext uri="{FF2B5EF4-FFF2-40B4-BE49-F238E27FC236}">
                  <a16:creationId xmlns:a16="http://schemas.microsoft.com/office/drawing/2014/main" id="{629A2528-41B5-3345-9F01-C30FAC621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963" y="479593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51" name="AutoShape 35">
              <a:extLst>
                <a:ext uri="{FF2B5EF4-FFF2-40B4-BE49-F238E27FC236}">
                  <a16:creationId xmlns:a16="http://schemas.microsoft.com/office/drawing/2014/main" id="{C6848C81-F209-F64E-A6C0-8076E492EE1B}"/>
                </a:ext>
              </a:extLst>
            </p:cNvPr>
            <p:cNvCxnSpPr>
              <a:stCxn id="147" idx="6"/>
              <a:endCxn id="146" idx="2"/>
            </p:cNvCxnSpPr>
            <p:nvPr/>
          </p:nvCxnSpPr>
          <p:spPr>
            <a:xfrm flipH="1" flipV="1">
              <a:off x="5668963" y="2313086"/>
              <a:ext cx="360362" cy="665163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52" name="AutoShape 36">
              <a:extLst>
                <a:ext uri="{FF2B5EF4-FFF2-40B4-BE49-F238E27FC236}">
                  <a16:creationId xmlns:a16="http://schemas.microsoft.com/office/drawing/2014/main" id="{3CADF037-26A6-7844-874C-9DAC782C1C44}"/>
                </a:ext>
              </a:extLst>
            </p:cNvPr>
            <p:cNvCxnSpPr>
              <a:stCxn id="150" idx="6"/>
              <a:endCxn id="149" idx="2"/>
            </p:cNvCxnSpPr>
            <p:nvPr/>
          </p:nvCxnSpPr>
          <p:spPr>
            <a:xfrm flipH="1" flipV="1">
              <a:off x="5668963" y="4310161"/>
              <a:ext cx="360362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53" name="AutoShape 37">
              <a:extLst>
                <a:ext uri="{FF2B5EF4-FFF2-40B4-BE49-F238E27FC236}">
                  <a16:creationId xmlns:a16="http://schemas.microsoft.com/office/drawing/2014/main" id="{20C4ECDF-07E6-444D-9957-3EB3A8BD93A9}"/>
                </a:ext>
              </a:extLst>
            </p:cNvPr>
            <p:cNvCxnSpPr>
              <a:stCxn id="148" idx="6"/>
              <a:endCxn id="147" idx="2"/>
            </p:cNvCxnSpPr>
            <p:nvPr/>
          </p:nvCxnSpPr>
          <p:spPr>
            <a:xfrm flipH="1" flipV="1">
              <a:off x="5668963" y="2978249"/>
              <a:ext cx="360362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54" name="AutoShape 38">
              <a:extLst>
                <a:ext uri="{FF2B5EF4-FFF2-40B4-BE49-F238E27FC236}">
                  <a16:creationId xmlns:a16="http://schemas.microsoft.com/office/drawing/2014/main" id="{523E2E54-359C-324E-865A-3343B188ECD7}"/>
                </a:ext>
              </a:extLst>
            </p:cNvPr>
            <p:cNvCxnSpPr>
              <a:stCxn id="149" idx="6"/>
              <a:endCxn id="148" idx="2"/>
            </p:cNvCxnSpPr>
            <p:nvPr/>
          </p:nvCxnSpPr>
          <p:spPr>
            <a:xfrm flipH="1" flipV="1">
              <a:off x="5668963" y="3644999"/>
              <a:ext cx="360362" cy="665162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55" name="Oval 39">
              <a:extLst>
                <a:ext uri="{FF2B5EF4-FFF2-40B4-BE49-F238E27FC236}">
                  <a16:creationId xmlns:a16="http://schemas.microsoft.com/office/drawing/2014/main" id="{B2D91140-5930-A348-BB97-ECCDE2F12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2132111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6" name="Oval 40">
              <a:extLst>
                <a:ext uri="{FF2B5EF4-FFF2-40B4-BE49-F238E27FC236}">
                  <a16:creationId xmlns:a16="http://schemas.microsoft.com/office/drawing/2014/main" id="{02698E13-FC14-D94A-AB8C-23B9A7B61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279727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7" name="Oval 41">
              <a:extLst>
                <a:ext uri="{FF2B5EF4-FFF2-40B4-BE49-F238E27FC236}">
                  <a16:creationId xmlns:a16="http://schemas.microsoft.com/office/drawing/2014/main" id="{FD27EBD5-1A13-1B40-A385-691A6E873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346402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7676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8" name="Oval 42">
              <a:extLst>
                <a:ext uri="{FF2B5EF4-FFF2-40B4-BE49-F238E27FC236}">
                  <a16:creationId xmlns:a16="http://schemas.microsoft.com/office/drawing/2014/main" id="{BAD022C4-AFEF-9945-B8C8-BE414214B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412918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9" name="Oval 43">
              <a:extLst>
                <a:ext uri="{FF2B5EF4-FFF2-40B4-BE49-F238E27FC236}">
                  <a16:creationId xmlns:a16="http://schemas.microsoft.com/office/drawing/2014/main" id="{6CC589F6-4B47-B74A-B08B-614517302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479593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60" name="AutoShape 44">
              <a:extLst>
                <a:ext uri="{FF2B5EF4-FFF2-40B4-BE49-F238E27FC236}">
                  <a16:creationId xmlns:a16="http://schemas.microsoft.com/office/drawing/2014/main" id="{892CDE23-253E-4B4B-B25E-C88713A2B1F9}"/>
                </a:ext>
              </a:extLst>
            </p:cNvPr>
            <p:cNvCxnSpPr>
              <a:stCxn id="156" idx="6"/>
              <a:endCxn id="155" idx="2"/>
            </p:cNvCxnSpPr>
            <p:nvPr/>
          </p:nvCxnSpPr>
          <p:spPr>
            <a:xfrm flipH="1" flipV="1">
              <a:off x="3427413" y="2313086"/>
              <a:ext cx="360362" cy="665163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61" name="AutoShape 45">
              <a:extLst>
                <a:ext uri="{FF2B5EF4-FFF2-40B4-BE49-F238E27FC236}">
                  <a16:creationId xmlns:a16="http://schemas.microsoft.com/office/drawing/2014/main" id="{6C69B0CF-0CB0-004A-97B9-53735FC8ECC8}"/>
                </a:ext>
              </a:extLst>
            </p:cNvPr>
            <p:cNvCxnSpPr>
              <a:stCxn id="159" idx="6"/>
              <a:endCxn id="158" idx="2"/>
            </p:cNvCxnSpPr>
            <p:nvPr/>
          </p:nvCxnSpPr>
          <p:spPr>
            <a:xfrm flipH="1" flipV="1">
              <a:off x="3427413" y="4310161"/>
              <a:ext cx="360362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62" name="AutoShape 46">
              <a:extLst>
                <a:ext uri="{FF2B5EF4-FFF2-40B4-BE49-F238E27FC236}">
                  <a16:creationId xmlns:a16="http://schemas.microsoft.com/office/drawing/2014/main" id="{79E084E9-FC46-6A46-9F32-08CB38CB35C0}"/>
                </a:ext>
              </a:extLst>
            </p:cNvPr>
            <p:cNvCxnSpPr>
              <a:stCxn id="157" idx="6"/>
              <a:endCxn id="156" idx="2"/>
            </p:cNvCxnSpPr>
            <p:nvPr/>
          </p:nvCxnSpPr>
          <p:spPr>
            <a:xfrm flipH="1" flipV="1">
              <a:off x="3427413" y="2978249"/>
              <a:ext cx="360362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63" name="AutoShape 47">
              <a:extLst>
                <a:ext uri="{FF2B5EF4-FFF2-40B4-BE49-F238E27FC236}">
                  <a16:creationId xmlns:a16="http://schemas.microsoft.com/office/drawing/2014/main" id="{D1383ACF-2955-4B41-8020-B74D277FE3F9}"/>
                </a:ext>
              </a:extLst>
            </p:cNvPr>
            <p:cNvCxnSpPr>
              <a:stCxn id="158" idx="6"/>
              <a:endCxn id="157" idx="2"/>
            </p:cNvCxnSpPr>
            <p:nvPr/>
          </p:nvCxnSpPr>
          <p:spPr>
            <a:xfrm flipH="1" flipV="1">
              <a:off x="3427413" y="3644999"/>
              <a:ext cx="360362" cy="665162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64" name="Oval 48">
              <a:extLst>
                <a:ext uri="{FF2B5EF4-FFF2-40B4-BE49-F238E27FC236}">
                  <a16:creationId xmlns:a16="http://schemas.microsoft.com/office/drawing/2014/main" id="{DD3BB3C5-8C86-C443-94F0-2FC1C287C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2132111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5" name="Oval 49">
              <a:extLst>
                <a:ext uri="{FF2B5EF4-FFF2-40B4-BE49-F238E27FC236}">
                  <a16:creationId xmlns:a16="http://schemas.microsoft.com/office/drawing/2014/main" id="{40A2748F-F888-224C-BAA0-3D485742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279727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6" name="Oval 50">
              <a:extLst>
                <a:ext uri="{FF2B5EF4-FFF2-40B4-BE49-F238E27FC236}">
                  <a16:creationId xmlns:a16="http://schemas.microsoft.com/office/drawing/2014/main" id="{0D361768-A745-1D44-A22E-F1905529D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346402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7676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7" name="Oval 51">
              <a:extLst>
                <a:ext uri="{FF2B5EF4-FFF2-40B4-BE49-F238E27FC236}">
                  <a16:creationId xmlns:a16="http://schemas.microsoft.com/office/drawing/2014/main" id="{F349D239-FC80-3042-9DCA-4BC8BD44F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412918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8" name="Oval 52">
              <a:extLst>
                <a:ext uri="{FF2B5EF4-FFF2-40B4-BE49-F238E27FC236}">
                  <a16:creationId xmlns:a16="http://schemas.microsoft.com/office/drawing/2014/main" id="{F7B43D71-D0ED-6242-97A9-3931AF4D0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479593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69" name="AutoShape 53">
              <a:extLst>
                <a:ext uri="{FF2B5EF4-FFF2-40B4-BE49-F238E27FC236}">
                  <a16:creationId xmlns:a16="http://schemas.microsoft.com/office/drawing/2014/main" id="{AA5D0D72-2BB4-4247-9EA0-3B55F517C62F}"/>
                </a:ext>
              </a:extLst>
            </p:cNvPr>
            <p:cNvCxnSpPr>
              <a:stCxn id="165" idx="6"/>
              <a:endCxn id="164" idx="2"/>
            </p:cNvCxnSpPr>
            <p:nvPr/>
          </p:nvCxnSpPr>
          <p:spPr>
            <a:xfrm flipH="1" flipV="1">
              <a:off x="4922838" y="2313086"/>
              <a:ext cx="360362" cy="665163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70" name="AutoShape 54">
              <a:extLst>
                <a:ext uri="{FF2B5EF4-FFF2-40B4-BE49-F238E27FC236}">
                  <a16:creationId xmlns:a16="http://schemas.microsoft.com/office/drawing/2014/main" id="{2ED3FFF0-A8DD-6246-9973-F9154F1A3AD8}"/>
                </a:ext>
              </a:extLst>
            </p:cNvPr>
            <p:cNvCxnSpPr>
              <a:stCxn id="168" idx="6"/>
              <a:endCxn id="167" idx="2"/>
            </p:cNvCxnSpPr>
            <p:nvPr/>
          </p:nvCxnSpPr>
          <p:spPr>
            <a:xfrm flipH="1" flipV="1">
              <a:off x="4922838" y="4310161"/>
              <a:ext cx="360362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71" name="AutoShape 55">
              <a:extLst>
                <a:ext uri="{FF2B5EF4-FFF2-40B4-BE49-F238E27FC236}">
                  <a16:creationId xmlns:a16="http://schemas.microsoft.com/office/drawing/2014/main" id="{782E5B5D-1BFB-C347-9BE9-4DB412786469}"/>
                </a:ext>
              </a:extLst>
            </p:cNvPr>
            <p:cNvCxnSpPr>
              <a:stCxn id="166" idx="6"/>
              <a:endCxn id="165" idx="2"/>
            </p:cNvCxnSpPr>
            <p:nvPr/>
          </p:nvCxnSpPr>
          <p:spPr>
            <a:xfrm flipH="1" flipV="1">
              <a:off x="4922838" y="2978249"/>
              <a:ext cx="360362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72" name="AutoShape 56">
              <a:extLst>
                <a:ext uri="{FF2B5EF4-FFF2-40B4-BE49-F238E27FC236}">
                  <a16:creationId xmlns:a16="http://schemas.microsoft.com/office/drawing/2014/main" id="{D67450CF-0C82-9B4B-B4FF-D7C2484F877B}"/>
                </a:ext>
              </a:extLst>
            </p:cNvPr>
            <p:cNvCxnSpPr>
              <a:stCxn id="167" idx="6"/>
              <a:endCxn id="166" idx="2"/>
            </p:cNvCxnSpPr>
            <p:nvPr/>
          </p:nvCxnSpPr>
          <p:spPr>
            <a:xfrm flipH="1" flipV="1">
              <a:off x="4922838" y="3644999"/>
              <a:ext cx="360362" cy="665162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73" name="Oval 57">
              <a:extLst>
                <a:ext uri="{FF2B5EF4-FFF2-40B4-BE49-F238E27FC236}">
                  <a16:creationId xmlns:a16="http://schemas.microsoft.com/office/drawing/2014/main" id="{315EA6E4-A9D1-E645-B03D-D76DD0B73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2132111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4" name="Oval 58">
              <a:extLst>
                <a:ext uri="{FF2B5EF4-FFF2-40B4-BE49-F238E27FC236}">
                  <a16:creationId xmlns:a16="http://schemas.microsoft.com/office/drawing/2014/main" id="{B228F322-A15E-7C4B-91D0-F323812EA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279727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5" name="Oval 59">
              <a:extLst>
                <a:ext uri="{FF2B5EF4-FFF2-40B4-BE49-F238E27FC236}">
                  <a16:creationId xmlns:a16="http://schemas.microsoft.com/office/drawing/2014/main" id="{4A9F8795-F52A-114C-B648-291AA3BB7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346402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7676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6" name="Oval 60">
              <a:extLst>
                <a:ext uri="{FF2B5EF4-FFF2-40B4-BE49-F238E27FC236}">
                  <a16:creationId xmlns:a16="http://schemas.microsoft.com/office/drawing/2014/main" id="{B3EF1E76-C795-CF41-9680-A6492A0F6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412918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7" name="Oval 61">
              <a:extLst>
                <a:ext uri="{FF2B5EF4-FFF2-40B4-BE49-F238E27FC236}">
                  <a16:creationId xmlns:a16="http://schemas.microsoft.com/office/drawing/2014/main" id="{DAEA77FD-6424-6845-9700-DD6F031DD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479593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78" name="AutoShape 62">
              <a:extLst>
                <a:ext uri="{FF2B5EF4-FFF2-40B4-BE49-F238E27FC236}">
                  <a16:creationId xmlns:a16="http://schemas.microsoft.com/office/drawing/2014/main" id="{2B9DD5C7-E968-4F4F-80EA-53DF072F6107}"/>
                </a:ext>
              </a:extLst>
            </p:cNvPr>
            <p:cNvCxnSpPr>
              <a:stCxn id="174" idx="6"/>
              <a:endCxn id="173" idx="2"/>
            </p:cNvCxnSpPr>
            <p:nvPr/>
          </p:nvCxnSpPr>
          <p:spPr>
            <a:xfrm flipH="1" flipV="1">
              <a:off x="2681288" y="2313086"/>
              <a:ext cx="360362" cy="665163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79" name="AutoShape 63">
              <a:extLst>
                <a:ext uri="{FF2B5EF4-FFF2-40B4-BE49-F238E27FC236}">
                  <a16:creationId xmlns:a16="http://schemas.microsoft.com/office/drawing/2014/main" id="{B3302F9A-2533-A443-A1C5-1437F885BCE8}"/>
                </a:ext>
              </a:extLst>
            </p:cNvPr>
            <p:cNvCxnSpPr>
              <a:stCxn id="177" idx="6"/>
              <a:endCxn id="176" idx="2"/>
            </p:cNvCxnSpPr>
            <p:nvPr/>
          </p:nvCxnSpPr>
          <p:spPr>
            <a:xfrm flipH="1" flipV="1">
              <a:off x="2681288" y="4310161"/>
              <a:ext cx="360362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0" name="AutoShape 64">
              <a:extLst>
                <a:ext uri="{FF2B5EF4-FFF2-40B4-BE49-F238E27FC236}">
                  <a16:creationId xmlns:a16="http://schemas.microsoft.com/office/drawing/2014/main" id="{1A01D077-D0FE-8C40-9D7B-20A780900723}"/>
                </a:ext>
              </a:extLst>
            </p:cNvPr>
            <p:cNvCxnSpPr>
              <a:stCxn id="175" idx="6"/>
              <a:endCxn id="174" idx="2"/>
            </p:cNvCxnSpPr>
            <p:nvPr/>
          </p:nvCxnSpPr>
          <p:spPr>
            <a:xfrm flipH="1" flipV="1">
              <a:off x="2681288" y="2978249"/>
              <a:ext cx="360362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1" name="AutoShape 65">
              <a:extLst>
                <a:ext uri="{FF2B5EF4-FFF2-40B4-BE49-F238E27FC236}">
                  <a16:creationId xmlns:a16="http://schemas.microsoft.com/office/drawing/2014/main" id="{F7046728-C7AA-624D-B4E6-FECD2780EE12}"/>
                </a:ext>
              </a:extLst>
            </p:cNvPr>
            <p:cNvCxnSpPr>
              <a:stCxn id="176" idx="6"/>
              <a:endCxn id="175" idx="2"/>
            </p:cNvCxnSpPr>
            <p:nvPr/>
          </p:nvCxnSpPr>
          <p:spPr>
            <a:xfrm flipH="1" flipV="1">
              <a:off x="2681288" y="3644999"/>
              <a:ext cx="360362" cy="665162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82" name="Oval 66">
              <a:extLst>
                <a:ext uri="{FF2B5EF4-FFF2-40B4-BE49-F238E27FC236}">
                  <a16:creationId xmlns:a16="http://schemas.microsoft.com/office/drawing/2014/main" id="{8D28EF6B-3245-094D-BDA6-1524F3A29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675" y="2132111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83" name="Oval 67">
              <a:extLst>
                <a:ext uri="{FF2B5EF4-FFF2-40B4-BE49-F238E27FC236}">
                  <a16:creationId xmlns:a16="http://schemas.microsoft.com/office/drawing/2014/main" id="{E454604A-4BB0-DE41-A467-7A95AF81B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675" y="279727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84" name="Oval 68">
              <a:extLst>
                <a:ext uri="{FF2B5EF4-FFF2-40B4-BE49-F238E27FC236}">
                  <a16:creationId xmlns:a16="http://schemas.microsoft.com/office/drawing/2014/main" id="{3DCA8ACC-5DFA-AE45-A67C-D37432438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675" y="346402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7676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85" name="Oval 69">
              <a:extLst>
                <a:ext uri="{FF2B5EF4-FFF2-40B4-BE49-F238E27FC236}">
                  <a16:creationId xmlns:a16="http://schemas.microsoft.com/office/drawing/2014/main" id="{28B31AE4-BDC9-2342-BE24-483B208DC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675" y="412918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86" name="Oval 70">
              <a:extLst>
                <a:ext uri="{FF2B5EF4-FFF2-40B4-BE49-F238E27FC236}">
                  <a16:creationId xmlns:a16="http://schemas.microsoft.com/office/drawing/2014/main" id="{67109F83-3279-AD48-9DE4-CBA5626F4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675" y="479593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87" name="AutoShape 71">
              <a:extLst>
                <a:ext uri="{FF2B5EF4-FFF2-40B4-BE49-F238E27FC236}">
                  <a16:creationId xmlns:a16="http://schemas.microsoft.com/office/drawing/2014/main" id="{9744D8BA-CE17-E641-9264-36363FEF5C9F}"/>
                </a:ext>
              </a:extLst>
            </p:cNvPr>
            <p:cNvCxnSpPr>
              <a:stCxn id="183" idx="6"/>
              <a:endCxn id="182" idx="2"/>
            </p:cNvCxnSpPr>
            <p:nvPr/>
          </p:nvCxnSpPr>
          <p:spPr>
            <a:xfrm flipH="1" flipV="1">
              <a:off x="6416675" y="2313086"/>
              <a:ext cx="360363" cy="665163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8" name="AutoShape 72">
              <a:extLst>
                <a:ext uri="{FF2B5EF4-FFF2-40B4-BE49-F238E27FC236}">
                  <a16:creationId xmlns:a16="http://schemas.microsoft.com/office/drawing/2014/main" id="{43067DEB-84D8-EE41-8FF7-248911AC075E}"/>
                </a:ext>
              </a:extLst>
            </p:cNvPr>
            <p:cNvCxnSpPr>
              <a:stCxn id="186" idx="6"/>
              <a:endCxn id="185" idx="2"/>
            </p:cNvCxnSpPr>
            <p:nvPr/>
          </p:nvCxnSpPr>
          <p:spPr>
            <a:xfrm flipH="1" flipV="1">
              <a:off x="6416675" y="4310161"/>
              <a:ext cx="360363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9" name="AutoShape 73">
              <a:extLst>
                <a:ext uri="{FF2B5EF4-FFF2-40B4-BE49-F238E27FC236}">
                  <a16:creationId xmlns:a16="http://schemas.microsoft.com/office/drawing/2014/main" id="{6A7BCD46-48E7-2E44-91E2-083F86B74721}"/>
                </a:ext>
              </a:extLst>
            </p:cNvPr>
            <p:cNvCxnSpPr>
              <a:stCxn id="184" idx="6"/>
              <a:endCxn id="183" idx="2"/>
            </p:cNvCxnSpPr>
            <p:nvPr/>
          </p:nvCxnSpPr>
          <p:spPr>
            <a:xfrm flipH="1" flipV="1">
              <a:off x="6416675" y="2978249"/>
              <a:ext cx="360363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90" name="AutoShape 74">
              <a:extLst>
                <a:ext uri="{FF2B5EF4-FFF2-40B4-BE49-F238E27FC236}">
                  <a16:creationId xmlns:a16="http://schemas.microsoft.com/office/drawing/2014/main" id="{195767A8-0FCF-AA4C-8DEE-7F33A42AF331}"/>
                </a:ext>
              </a:extLst>
            </p:cNvPr>
            <p:cNvCxnSpPr>
              <a:stCxn id="185" idx="6"/>
              <a:endCxn id="184" idx="2"/>
            </p:cNvCxnSpPr>
            <p:nvPr/>
          </p:nvCxnSpPr>
          <p:spPr>
            <a:xfrm flipH="1" flipV="1">
              <a:off x="6416675" y="3644999"/>
              <a:ext cx="360363" cy="665162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91" name="Oval 75">
              <a:extLst>
                <a:ext uri="{FF2B5EF4-FFF2-40B4-BE49-F238E27FC236}">
                  <a16:creationId xmlns:a16="http://schemas.microsoft.com/office/drawing/2014/main" id="{D34AF1AF-A3A9-D34D-8B4E-9F97F2392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125" y="2132111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92" name="Oval 76">
              <a:extLst>
                <a:ext uri="{FF2B5EF4-FFF2-40B4-BE49-F238E27FC236}">
                  <a16:creationId xmlns:a16="http://schemas.microsoft.com/office/drawing/2014/main" id="{DB5E1B1C-B6E9-9140-9DEC-4006C9F7F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125" y="279727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93" name="Oval 77">
              <a:extLst>
                <a:ext uri="{FF2B5EF4-FFF2-40B4-BE49-F238E27FC236}">
                  <a16:creationId xmlns:a16="http://schemas.microsoft.com/office/drawing/2014/main" id="{B6250FED-9B35-B545-B03D-5FAB8CF1E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125" y="3464024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FF3300"/>
                </a:gs>
                <a:gs pos="100000">
                  <a:srgbClr val="7618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94" name="Oval 78">
              <a:extLst>
                <a:ext uri="{FF2B5EF4-FFF2-40B4-BE49-F238E27FC236}">
                  <a16:creationId xmlns:a16="http://schemas.microsoft.com/office/drawing/2014/main" id="{531206A3-8974-2647-8C50-D09928270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125" y="412918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95" name="Oval 79">
              <a:extLst>
                <a:ext uri="{FF2B5EF4-FFF2-40B4-BE49-F238E27FC236}">
                  <a16:creationId xmlns:a16="http://schemas.microsoft.com/office/drawing/2014/main" id="{94AE7A7C-4450-0F42-97CF-B33C7D84B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125" y="4795936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005E47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96" name="AutoShape 80">
              <a:extLst>
                <a:ext uri="{FF2B5EF4-FFF2-40B4-BE49-F238E27FC236}">
                  <a16:creationId xmlns:a16="http://schemas.microsoft.com/office/drawing/2014/main" id="{04DAA4BA-7875-1C47-A346-090BDA6AB2DA}"/>
                </a:ext>
              </a:extLst>
            </p:cNvPr>
            <p:cNvCxnSpPr>
              <a:stCxn id="192" idx="6"/>
              <a:endCxn id="191" idx="2"/>
            </p:cNvCxnSpPr>
            <p:nvPr/>
          </p:nvCxnSpPr>
          <p:spPr>
            <a:xfrm flipH="1" flipV="1">
              <a:off x="4175125" y="2313086"/>
              <a:ext cx="360363" cy="665163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97" name="AutoShape 81">
              <a:extLst>
                <a:ext uri="{FF2B5EF4-FFF2-40B4-BE49-F238E27FC236}">
                  <a16:creationId xmlns:a16="http://schemas.microsoft.com/office/drawing/2014/main" id="{5EF6318E-731C-0843-A9B1-B43B9D09C399}"/>
                </a:ext>
              </a:extLst>
            </p:cNvPr>
            <p:cNvCxnSpPr>
              <a:stCxn id="195" idx="6"/>
              <a:endCxn id="194" idx="2"/>
            </p:cNvCxnSpPr>
            <p:nvPr/>
          </p:nvCxnSpPr>
          <p:spPr>
            <a:xfrm flipH="1" flipV="1">
              <a:off x="4175125" y="4310161"/>
              <a:ext cx="360363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98" name="AutoShape 82">
              <a:extLst>
                <a:ext uri="{FF2B5EF4-FFF2-40B4-BE49-F238E27FC236}">
                  <a16:creationId xmlns:a16="http://schemas.microsoft.com/office/drawing/2014/main" id="{15DA4677-A56D-AD43-B5C2-B03787980D96}"/>
                </a:ext>
              </a:extLst>
            </p:cNvPr>
            <p:cNvCxnSpPr>
              <a:stCxn id="193" idx="6"/>
              <a:endCxn id="192" idx="2"/>
            </p:cNvCxnSpPr>
            <p:nvPr/>
          </p:nvCxnSpPr>
          <p:spPr>
            <a:xfrm flipH="1" flipV="1">
              <a:off x="4175125" y="2978249"/>
              <a:ext cx="360363" cy="666750"/>
            </a:xfrm>
            <a:prstGeom prst="curvedConnector5">
              <a:avLst>
                <a:gd name="adj1" fmla="val -62995"/>
                <a:gd name="adj2" fmla="val 5023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99" name="AutoShape 83">
              <a:extLst>
                <a:ext uri="{FF2B5EF4-FFF2-40B4-BE49-F238E27FC236}">
                  <a16:creationId xmlns:a16="http://schemas.microsoft.com/office/drawing/2014/main" id="{D9FB40CA-059C-3E4A-9367-1B1FA9E692F8}"/>
                </a:ext>
              </a:extLst>
            </p:cNvPr>
            <p:cNvCxnSpPr>
              <a:stCxn id="194" idx="6"/>
              <a:endCxn id="193" idx="2"/>
            </p:cNvCxnSpPr>
            <p:nvPr/>
          </p:nvCxnSpPr>
          <p:spPr>
            <a:xfrm flipH="1" flipV="1">
              <a:off x="4175125" y="3644999"/>
              <a:ext cx="360363" cy="665162"/>
            </a:xfrm>
            <a:prstGeom prst="curvedConnector5">
              <a:avLst>
                <a:gd name="adj1" fmla="val -62995"/>
                <a:gd name="adj2" fmla="val 50356"/>
                <a:gd name="adj3" fmla="val 163435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00" name="AutoShape 84">
              <a:extLst>
                <a:ext uri="{FF2B5EF4-FFF2-40B4-BE49-F238E27FC236}">
                  <a16:creationId xmlns:a16="http://schemas.microsoft.com/office/drawing/2014/main" id="{DCDB4806-AFBB-AF47-AF89-7E1F17A883D8}"/>
                </a:ext>
              </a:extLst>
            </p:cNvPr>
            <p:cNvCxnSpPr>
              <a:stCxn id="121" idx="0"/>
              <a:endCxn id="193" idx="0"/>
            </p:cNvCxnSpPr>
            <p:nvPr/>
          </p:nvCxnSpPr>
          <p:spPr>
            <a:xfrm rot="-5400000" flipH="1" flipV="1">
              <a:off x="5849938" y="1970186"/>
              <a:ext cx="1587" cy="2989263"/>
            </a:xfrm>
            <a:prstGeom prst="curvedConnector3">
              <a:avLst>
                <a:gd name="adj1" fmla="val -57700014"/>
              </a:avLst>
            </a:prstGeom>
            <a:ln w="38100" cap="flat" cmpd="sng">
              <a:solidFill>
                <a:srgbClr val="990099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01" name="AutoShape 85">
              <a:extLst>
                <a:ext uri="{FF2B5EF4-FFF2-40B4-BE49-F238E27FC236}">
                  <a16:creationId xmlns:a16="http://schemas.microsoft.com/office/drawing/2014/main" id="{2CDD04C2-BE5E-3943-A817-6AE83D498FB6}"/>
                </a:ext>
              </a:extLst>
            </p:cNvPr>
            <p:cNvCxnSpPr>
              <a:stCxn id="184" idx="0"/>
              <a:endCxn id="193" idx="0"/>
            </p:cNvCxnSpPr>
            <p:nvPr/>
          </p:nvCxnSpPr>
          <p:spPr>
            <a:xfrm rot="-5400000" flipH="1" flipV="1">
              <a:off x="5475288" y="2343249"/>
              <a:ext cx="1587" cy="2241550"/>
            </a:xfrm>
            <a:prstGeom prst="curvedConnector3">
              <a:avLst>
                <a:gd name="adj1" fmla="val -42900014"/>
              </a:avLst>
            </a:prstGeom>
            <a:ln w="38100" cap="flat" cmpd="sng">
              <a:solidFill>
                <a:srgbClr val="990099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02" name="AutoShape 86">
              <a:extLst>
                <a:ext uri="{FF2B5EF4-FFF2-40B4-BE49-F238E27FC236}">
                  <a16:creationId xmlns:a16="http://schemas.microsoft.com/office/drawing/2014/main" id="{E06BC950-3EA1-F54D-B63A-0EA98582C11D}"/>
                </a:ext>
              </a:extLst>
            </p:cNvPr>
            <p:cNvCxnSpPr>
              <a:stCxn id="148" idx="0"/>
              <a:endCxn id="193" idx="0"/>
            </p:cNvCxnSpPr>
            <p:nvPr/>
          </p:nvCxnSpPr>
          <p:spPr>
            <a:xfrm rot="-5400000" flipH="1" flipV="1">
              <a:off x="5102225" y="2717899"/>
              <a:ext cx="1588" cy="1493837"/>
            </a:xfrm>
            <a:prstGeom prst="curvedConnector3">
              <a:avLst>
                <a:gd name="adj1" fmla="val -27900009"/>
              </a:avLst>
            </a:prstGeom>
            <a:ln w="38100" cap="flat" cmpd="sng">
              <a:solidFill>
                <a:srgbClr val="990099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03" name="AutoShape 87">
              <a:extLst>
                <a:ext uri="{FF2B5EF4-FFF2-40B4-BE49-F238E27FC236}">
                  <a16:creationId xmlns:a16="http://schemas.microsoft.com/office/drawing/2014/main" id="{8C2CF62E-0E50-3B4E-81F9-F4A4F584170B}"/>
                </a:ext>
              </a:extLst>
            </p:cNvPr>
            <p:cNvCxnSpPr>
              <a:stCxn id="166" idx="0"/>
              <a:endCxn id="193" idx="0"/>
            </p:cNvCxnSpPr>
            <p:nvPr/>
          </p:nvCxnSpPr>
          <p:spPr>
            <a:xfrm rot="-5400000" flipH="1" flipV="1">
              <a:off x="4729163" y="3090961"/>
              <a:ext cx="1587" cy="747713"/>
            </a:xfrm>
            <a:prstGeom prst="curvedConnector3">
              <a:avLst>
                <a:gd name="adj1" fmla="val -14400005"/>
              </a:avLst>
            </a:prstGeom>
            <a:ln w="38100" cap="flat" cmpd="sng">
              <a:solidFill>
                <a:srgbClr val="990099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04" name="AutoShape 88">
              <a:extLst>
                <a:ext uri="{FF2B5EF4-FFF2-40B4-BE49-F238E27FC236}">
                  <a16:creationId xmlns:a16="http://schemas.microsoft.com/office/drawing/2014/main" id="{19D1A286-C4DB-8D4E-AE95-BAC838BB34CC}"/>
                </a:ext>
              </a:extLst>
            </p:cNvPr>
            <p:cNvCxnSpPr>
              <a:stCxn id="193" idx="4"/>
              <a:endCxn id="157" idx="4"/>
            </p:cNvCxnSpPr>
            <p:nvPr/>
          </p:nvCxnSpPr>
          <p:spPr>
            <a:xfrm rot="5400000">
              <a:off x="3981450" y="3451324"/>
              <a:ext cx="1588" cy="747712"/>
            </a:xfrm>
            <a:prstGeom prst="curvedConnector3">
              <a:avLst>
                <a:gd name="adj1" fmla="val 14300005"/>
              </a:avLst>
            </a:prstGeom>
            <a:ln w="38100" cap="flat" cmpd="sng">
              <a:solidFill>
                <a:srgbClr val="990099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05" name="AutoShape 89">
              <a:extLst>
                <a:ext uri="{FF2B5EF4-FFF2-40B4-BE49-F238E27FC236}">
                  <a16:creationId xmlns:a16="http://schemas.microsoft.com/office/drawing/2014/main" id="{D36D034A-05B2-084B-8242-026CD1DA74F0}"/>
                </a:ext>
              </a:extLst>
            </p:cNvPr>
            <p:cNvCxnSpPr>
              <a:stCxn id="193" idx="4"/>
              <a:endCxn id="175" idx="4"/>
            </p:cNvCxnSpPr>
            <p:nvPr/>
          </p:nvCxnSpPr>
          <p:spPr>
            <a:xfrm rot="5400000">
              <a:off x="3608388" y="3078261"/>
              <a:ext cx="1587" cy="1493838"/>
            </a:xfrm>
            <a:prstGeom prst="curvedConnector3">
              <a:avLst>
                <a:gd name="adj1" fmla="val 26600009"/>
              </a:avLst>
            </a:prstGeom>
            <a:ln w="38100" cap="flat" cmpd="sng">
              <a:solidFill>
                <a:srgbClr val="990099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06" name="AutoShape 90">
              <a:extLst>
                <a:ext uri="{FF2B5EF4-FFF2-40B4-BE49-F238E27FC236}">
                  <a16:creationId xmlns:a16="http://schemas.microsoft.com/office/drawing/2014/main" id="{DDB87B5A-EED1-1043-A3C2-931B822A2C0E}"/>
                </a:ext>
              </a:extLst>
            </p:cNvPr>
            <p:cNvCxnSpPr>
              <a:stCxn id="193" idx="4"/>
              <a:endCxn id="139" idx="4"/>
            </p:cNvCxnSpPr>
            <p:nvPr/>
          </p:nvCxnSpPr>
          <p:spPr>
            <a:xfrm rot="5400000">
              <a:off x="3233738" y="2703611"/>
              <a:ext cx="1587" cy="2241550"/>
            </a:xfrm>
            <a:prstGeom prst="curvedConnector3">
              <a:avLst>
                <a:gd name="adj1" fmla="val 40700014"/>
              </a:avLst>
            </a:prstGeom>
            <a:ln w="38100" cap="flat" cmpd="sng">
              <a:solidFill>
                <a:srgbClr val="990099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207" name="AutoShape 91">
              <a:extLst>
                <a:ext uri="{FF2B5EF4-FFF2-40B4-BE49-F238E27FC236}">
                  <a16:creationId xmlns:a16="http://schemas.microsoft.com/office/drawing/2014/main" id="{A345A9DB-6288-6845-B61E-5C11E41FD45C}"/>
                </a:ext>
              </a:extLst>
            </p:cNvPr>
            <p:cNvCxnSpPr>
              <a:stCxn id="193" idx="4"/>
              <a:endCxn id="130" idx="4"/>
            </p:cNvCxnSpPr>
            <p:nvPr/>
          </p:nvCxnSpPr>
          <p:spPr>
            <a:xfrm rot="5400000">
              <a:off x="2860675" y="2330549"/>
              <a:ext cx="1588" cy="2987675"/>
            </a:xfrm>
            <a:prstGeom prst="curvedConnector3">
              <a:avLst>
                <a:gd name="adj1" fmla="val 56900014"/>
              </a:avLst>
            </a:prstGeom>
            <a:ln w="38100" cap="flat" cmpd="sng">
              <a:solidFill>
                <a:srgbClr val="990099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208" name="Rectangle 92">
              <a:extLst>
                <a:ext uri="{FF2B5EF4-FFF2-40B4-BE49-F238E27FC236}">
                  <a16:creationId xmlns:a16="http://schemas.microsoft.com/office/drawing/2014/main" id="{3DC2315B-5EA8-F546-A32D-F78892D50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088" y="1914624"/>
              <a:ext cx="3889375" cy="2089150"/>
            </a:xfrm>
            <a:prstGeom prst="rect">
              <a:avLst/>
            </a:prstGeom>
            <a:noFill/>
            <a:ln w="76200" cap="rnd" cmpd="sng">
              <a:solidFill>
                <a:schemeClr val="tx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9" name="Rectangle 93">
              <a:extLst>
                <a:ext uri="{FF2B5EF4-FFF2-40B4-BE49-F238E27FC236}">
                  <a16:creationId xmlns:a16="http://schemas.microsoft.com/office/drawing/2014/main" id="{9336BC45-2B8A-D849-B74F-20F85E9B2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4300" y="3356074"/>
              <a:ext cx="3889375" cy="2089150"/>
            </a:xfrm>
            <a:prstGeom prst="rect">
              <a:avLst/>
            </a:prstGeom>
            <a:noFill/>
            <a:ln w="76200" cap="rnd" cmpd="sng">
              <a:solidFill>
                <a:schemeClr val="tx1"/>
              </a:solidFill>
              <a:prstDash val="sys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10" name="Rectangle 94">
            <a:extLst>
              <a:ext uri="{FF2B5EF4-FFF2-40B4-BE49-F238E27FC236}">
                <a16:creationId xmlns:a16="http://schemas.microsoft.com/office/drawing/2014/main" id="{2B6072EE-EA60-E04B-B44D-CB9F35B1D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6181278"/>
            <a:ext cx="5544616" cy="632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则第五步递归产生的时间开销不超过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(7</a:t>
            </a:r>
            <a:r>
              <a:rPr kumimoji="1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/10+6)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DB8C036-F871-024F-AE78-500417FE2C6E}"/>
              </a:ext>
            </a:extLst>
          </p:cNvPr>
          <p:cNvSpPr txBox="1"/>
          <p:nvPr/>
        </p:nvSpPr>
        <p:spPr>
          <a:xfrm>
            <a:off x="7271344" y="2361580"/>
            <a:ext cx="1797921" cy="147732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dirty="0">
                <a:solidFill>
                  <a:srgbClr val="FF0000"/>
                </a:solidFill>
                <a:latin typeface="-apple-system"/>
              </a:rPr>
              <a:t>“</a:t>
            </a:r>
            <a:r>
              <a:rPr lang="en-US" altLang="zh-CN" sz="1800" dirty="0">
                <a:solidFill>
                  <a:srgbClr val="FF0000"/>
                </a:solidFill>
                <a:latin typeface="-apple-system"/>
              </a:rPr>
              <a:t>-2</a:t>
            </a:r>
            <a:r>
              <a:rPr lang="zh-CN" altLang="en-US" sz="1800" dirty="0">
                <a:solidFill>
                  <a:srgbClr val="FF0000"/>
                </a:solidFill>
                <a:latin typeface="-apple-system"/>
              </a:rPr>
              <a:t>”：除去当</a:t>
            </a:r>
            <a:r>
              <a:rPr lang="en-US" altLang="zh-CN" sz="1800" dirty="0">
                <a:solidFill>
                  <a:srgbClr val="FF0000"/>
                </a:solidFill>
                <a:latin typeface="-apple-system"/>
              </a:rPr>
              <a:t>n</a:t>
            </a:r>
            <a:r>
              <a:rPr lang="zh-CN" altLang="en-US" sz="1800" dirty="0">
                <a:solidFill>
                  <a:srgbClr val="FF0000"/>
                </a:solidFill>
                <a:latin typeface="-apple-system"/>
              </a:rPr>
              <a:t>不能被</a:t>
            </a:r>
            <a:r>
              <a:rPr lang="en-US" altLang="zh-CN" sz="1800" dirty="0">
                <a:solidFill>
                  <a:srgbClr val="FF0000"/>
                </a:solidFill>
                <a:latin typeface="-apple-system"/>
              </a:rPr>
              <a:t>5</a:t>
            </a:r>
            <a:r>
              <a:rPr lang="zh-CN" altLang="en-US" sz="1800" dirty="0">
                <a:solidFill>
                  <a:srgbClr val="FF0000"/>
                </a:solidFill>
                <a:latin typeface="-apple-system"/>
              </a:rPr>
              <a:t>整除时产生的元素少于</a:t>
            </a:r>
            <a:r>
              <a:rPr lang="en-US" altLang="zh-CN" sz="1800" dirty="0">
                <a:solidFill>
                  <a:srgbClr val="FF0000"/>
                </a:solidFill>
                <a:latin typeface="-apple-system"/>
              </a:rPr>
              <a:t>5</a:t>
            </a:r>
            <a:r>
              <a:rPr lang="zh-CN" altLang="en-US" sz="1800" dirty="0">
                <a:solidFill>
                  <a:srgbClr val="FF0000"/>
                </a:solidFill>
                <a:latin typeface="-apple-system"/>
              </a:rPr>
              <a:t>的那个组，和包含</a:t>
            </a:r>
            <a:r>
              <a:rPr lang="en-US" altLang="zh-CN" sz="1800" dirty="0">
                <a:solidFill>
                  <a:srgbClr val="FF0000"/>
                </a:solidFill>
                <a:latin typeface="-apple-system"/>
              </a:rPr>
              <a:t>x</a:t>
            </a:r>
            <a:r>
              <a:rPr lang="zh-CN" altLang="en-US" sz="1800" dirty="0">
                <a:solidFill>
                  <a:srgbClr val="FF0000"/>
                </a:solidFill>
                <a:latin typeface="-apple-system"/>
              </a:rPr>
              <a:t>的那个组</a:t>
            </a:r>
            <a:endParaRPr lang="en-CN" sz="18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A97BEB-F6AE-394D-94C8-1768B6F431FA}"/>
              </a:ext>
            </a:extLst>
          </p:cNvPr>
          <p:cNvCxnSpPr/>
          <p:nvPr/>
        </p:nvCxnSpPr>
        <p:spPr>
          <a:xfrm>
            <a:off x="5956101" y="1772816"/>
            <a:ext cx="1315243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4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494D-9D8D-274B-898F-F32E8730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-and-Conquer</a:t>
            </a:r>
            <a:r>
              <a:rPr lang="zh-CN" altLang="en-US" dirty="0"/>
              <a:t> 技术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9E454-061E-164D-AC35-9D3BD2A2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Divide-and-Conquer</a:t>
            </a:r>
            <a:r>
              <a:rPr lang="zh-CN" altLang="en-US" b="1" dirty="0"/>
              <a:t>算法设计过程分为三个阶段</a:t>
            </a:r>
            <a:endParaRPr lang="en-US" altLang="zh-CN" b="1" dirty="0"/>
          </a:p>
          <a:p>
            <a:pPr lvl="1"/>
            <a:r>
              <a:rPr lang="en-US" altLang="zh-CN" b="1" dirty="0"/>
              <a:t>Divide</a:t>
            </a:r>
            <a:r>
              <a:rPr lang="zh-CN" altLang="en-US" b="1" dirty="0"/>
              <a:t>： 整个问题划分为多个子问题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en-US" altLang="zh-CN" b="1" dirty="0"/>
              <a:t>Conquer</a:t>
            </a:r>
            <a:r>
              <a:rPr lang="zh-CN" altLang="en-US" b="1" dirty="0"/>
              <a:t>：求解各子问题</a:t>
            </a:r>
            <a:r>
              <a:rPr lang="en-US" altLang="zh-CN" b="1" dirty="0"/>
              <a:t>(</a:t>
            </a:r>
            <a:r>
              <a:rPr lang="zh-CN" altLang="en-US" b="1" dirty="0"/>
              <a:t>递归调用设计的算法</a:t>
            </a:r>
            <a:r>
              <a:rPr lang="en-US" altLang="zh-CN" b="1" dirty="0"/>
              <a:t>)</a:t>
            </a:r>
          </a:p>
          <a:p>
            <a:pPr lvl="1"/>
            <a:endParaRPr lang="en-US" altLang="zh-CN" b="1" dirty="0"/>
          </a:p>
          <a:p>
            <a:pPr lvl="1"/>
            <a:r>
              <a:rPr lang="en-US" altLang="zh-CN" b="1" dirty="0"/>
              <a:t>Combine</a:t>
            </a:r>
            <a:r>
              <a:rPr lang="zh-CN" altLang="en-US" b="1" dirty="0"/>
              <a:t>：合并子问题的解</a:t>
            </a:r>
            <a:r>
              <a:rPr lang="en-US" altLang="zh-CN" b="1" dirty="0"/>
              <a:t>, </a:t>
            </a:r>
            <a:r>
              <a:rPr lang="zh-CN" altLang="en-US" b="1" dirty="0"/>
              <a:t>形成原始问题的解</a:t>
            </a:r>
          </a:p>
          <a:p>
            <a:pPr lvl="1"/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endParaRPr lang="zh-CN" altLang="en-US" b="1" dirty="0"/>
          </a:p>
          <a:p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3475D-2057-8A4A-A456-1CC8876C1657}"/>
              </a:ext>
            </a:extLst>
          </p:cNvPr>
          <p:cNvSpPr txBox="1"/>
          <p:nvPr/>
        </p:nvSpPr>
        <p:spPr>
          <a:xfrm>
            <a:off x="1869604" y="4653136"/>
            <a:ext cx="5404792" cy="147732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如何划分和构造子问题是关键！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r>
              <a:rPr lang="en-US" altLang="zh-CN" sz="1800" i="1" dirty="0"/>
              <a:t>T(n)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=</a:t>
            </a:r>
            <a:r>
              <a:rPr lang="zh-CN" altLang="en-US" sz="1800" i="1" dirty="0"/>
              <a:t> </a:t>
            </a:r>
            <a:r>
              <a:rPr lang="en-US" altLang="zh-CN" sz="1800" i="1" dirty="0" err="1"/>
              <a:t>aT</a:t>
            </a:r>
            <a:r>
              <a:rPr lang="en-US" altLang="zh-CN" sz="1800" i="1" dirty="0"/>
              <a:t>(n/b)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+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f(n)</a:t>
            </a:r>
          </a:p>
          <a:p>
            <a:pPr marL="342900" indent="-342900" algn="l">
              <a:buAutoNum type="arabicPeriod"/>
            </a:pPr>
            <a:r>
              <a:rPr lang="zh-CN" altLang="en-US" sz="1800" dirty="0">
                <a:solidFill>
                  <a:srgbClr val="FF0000"/>
                </a:solidFill>
              </a:rPr>
              <a:t>划分合理：</a:t>
            </a:r>
            <a:r>
              <a:rPr lang="zh-CN" altLang="en-US" sz="1800" b="1" dirty="0">
                <a:solidFill>
                  <a:srgbClr val="FF0000"/>
                </a:solidFill>
              </a:rPr>
              <a:t>子问题的形式和原问题一致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342900" indent="-342900" algn="l">
              <a:buAutoNum type="arabicPeriod"/>
            </a:pPr>
            <a:r>
              <a:rPr lang="zh-CN" altLang="en-US" sz="1800" dirty="0">
                <a:solidFill>
                  <a:srgbClr val="FF0000"/>
                </a:solidFill>
              </a:rPr>
              <a:t>尽可能减少时间复杂性：</a:t>
            </a:r>
            <a:r>
              <a:rPr lang="en-US" altLang="zh-CN" sz="1800" dirty="0">
                <a:solidFill>
                  <a:srgbClr val="FF0000"/>
                </a:solidFill>
              </a:rPr>
              <a:t>a</a:t>
            </a:r>
            <a:r>
              <a:rPr lang="zh-CN" altLang="en-US" sz="1800" dirty="0">
                <a:solidFill>
                  <a:srgbClr val="FF0000"/>
                </a:solidFill>
              </a:rPr>
              <a:t>尽可能小，</a:t>
            </a:r>
            <a:r>
              <a:rPr lang="en-US" altLang="zh-CN" sz="1800" dirty="0">
                <a:solidFill>
                  <a:srgbClr val="FF0000"/>
                </a:solidFill>
              </a:rPr>
              <a:t>b</a:t>
            </a:r>
            <a:r>
              <a:rPr lang="zh-CN" altLang="en-US" sz="1800" dirty="0">
                <a:solidFill>
                  <a:srgbClr val="FF0000"/>
                </a:solidFill>
              </a:rPr>
              <a:t>尽可能大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342900" indent="-342900" algn="l">
              <a:buAutoNum type="arabicPeriod"/>
            </a:pPr>
            <a:r>
              <a:rPr lang="zh-CN" altLang="en-US" sz="1800" dirty="0">
                <a:solidFill>
                  <a:srgbClr val="FF0000"/>
                </a:solidFill>
              </a:rPr>
              <a:t>子问题尽量划分均衡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5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AF14-D351-4D41-A4B4-C65A8FE01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实例问题四</a:t>
            </a:r>
            <a:r>
              <a:rPr lang="zh-CN" altLang="en-US" dirty="0"/>
              <a:t>：</a:t>
            </a:r>
            <a:r>
              <a:rPr lang="en-CN" dirty="0"/>
              <a:t>中位数选取问题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D593B-3D17-7E42-BFAA-20C3056E5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时间复杂性</a:t>
            </a:r>
            <a:endParaRPr lang="en-CN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7B242D68-0DCD-D14A-B7E3-B7E23EC26D99}"/>
              </a:ext>
            </a:extLst>
          </p:cNvPr>
          <p:cNvGrpSpPr/>
          <p:nvPr/>
        </p:nvGrpSpPr>
        <p:grpSpPr>
          <a:xfrm>
            <a:off x="1116013" y="2179935"/>
            <a:ext cx="7647894" cy="1079500"/>
            <a:chOff x="0" y="0"/>
            <a:chExt cx="3523" cy="680"/>
          </a:xfrm>
        </p:grpSpPr>
        <p:sp>
          <p:nvSpPr>
            <p:cNvPr id="5" name="Text Box 14">
              <a:extLst>
                <a:ext uri="{FF2B5EF4-FFF2-40B4-BE49-F238E27FC236}">
                  <a16:creationId xmlns:a16="http://schemas.microsoft.com/office/drawing/2014/main" id="{DDFAB454-77B8-9D48-A715-160FBFAB2E9A}"/>
                </a:ext>
              </a:extLst>
            </p:cNvPr>
            <p:cNvSpPr txBox="1"/>
            <p:nvPr/>
          </p:nvSpPr>
          <p:spPr>
            <a:xfrm>
              <a:off x="726" y="0"/>
              <a:ext cx="2797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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(1)                                         if  </a:t>
              </a:r>
              <a:r>
                <a:rPr lang="en-US" altLang="zh-CN" sz="2400" b="1" i="1" dirty="0" err="1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400" b="1" dirty="0" err="1">
                  <a:latin typeface="Times New Roman" panose="02020603050405020304" pitchFamily="18" charset="0"/>
                  <a:sym typeface="Symbol" panose="05050102010706020507" pitchFamily="18" charset="2"/>
                </a:rPr>
                <a:t></a:t>
              </a:r>
              <a:r>
                <a:rPr lang="en-US" altLang="zh-CN" sz="2400" b="1" i="1" dirty="0" err="1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  <a:r>
                <a:rPr lang="zh-CN" altLang="en-US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zh-CN" altLang="en-US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C&gt;70</a:t>
              </a:r>
              <a:r>
                <a:rPr lang="zh-CN" altLang="en-US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）</a:t>
              </a:r>
              <a:endPara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B5823047-358B-104B-B5CA-54C2A9756DF5}"/>
                </a:ext>
              </a:extLst>
            </p:cNvPr>
            <p:cNvSpPr txBox="1"/>
            <p:nvPr/>
          </p:nvSpPr>
          <p:spPr>
            <a:xfrm>
              <a:off x="726" y="392"/>
              <a:ext cx="26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</a:t>
              </a: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/5 +</a:t>
              </a: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(7</a:t>
              </a: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/10+6) + </a:t>
              </a: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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zh-CN" altLang="en-US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    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if  </a:t>
              </a: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&gt;</a:t>
              </a: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C</a:t>
              </a: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AF1235E4-DCA1-8141-AFEF-DA4A0A9B58EB}"/>
                </a:ext>
              </a:extLst>
            </p:cNvPr>
            <p:cNvSpPr txBox="1"/>
            <p:nvPr/>
          </p:nvSpPr>
          <p:spPr>
            <a:xfrm>
              <a:off x="0" y="211"/>
              <a:ext cx="737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T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)</a:t>
              </a: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</a:t>
              </a:r>
            </a:p>
          </p:txBody>
        </p:sp>
        <p:sp>
          <p:nvSpPr>
            <p:cNvPr id="8" name="AutoShape 18">
              <a:extLst>
                <a:ext uri="{FF2B5EF4-FFF2-40B4-BE49-F238E27FC236}">
                  <a16:creationId xmlns:a16="http://schemas.microsoft.com/office/drawing/2014/main" id="{BB12AFFB-33DD-7E4E-8A5B-D4A9AED1CF59}"/>
                </a:ext>
              </a:extLst>
            </p:cNvPr>
            <p:cNvSpPr/>
            <p:nvPr/>
          </p:nvSpPr>
          <p:spPr>
            <a:xfrm>
              <a:off x="635" y="136"/>
              <a:ext cx="92" cy="454"/>
            </a:xfrm>
            <a:prstGeom prst="leftBrace">
              <a:avLst>
                <a:gd name="adj1" fmla="val 41123"/>
                <a:gd name="adj2" fmla="val 50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" name="Text Box 20">
            <a:extLst>
              <a:ext uri="{FF2B5EF4-FFF2-40B4-BE49-F238E27FC236}">
                <a16:creationId xmlns:a16="http://schemas.microsoft.com/office/drawing/2014/main" id="{489D768E-DDF6-1145-A165-45E2D02ECF75}"/>
              </a:ext>
            </a:extLst>
          </p:cNvPr>
          <p:cNvSpPr txBox="1"/>
          <p:nvPr/>
        </p:nvSpPr>
        <p:spPr>
          <a:xfrm>
            <a:off x="1403350" y="4411960"/>
            <a:ext cx="47529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</a:rPr>
              <a:t>)=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O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2C3D6-CA94-E145-8FE2-D78C70BB3A89}"/>
              </a:ext>
            </a:extLst>
          </p:cNvPr>
          <p:cNvSpPr txBox="1"/>
          <p:nvPr/>
        </p:nvSpPr>
        <p:spPr>
          <a:xfrm>
            <a:off x="3131840" y="4935280"/>
            <a:ext cx="3168352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dirty="0">
                <a:solidFill>
                  <a:srgbClr val="FF0000"/>
                </a:solidFill>
                <a:latin typeface="-apple-system"/>
              </a:rPr>
              <a:t>采用数学归纳法证明。</a:t>
            </a:r>
            <a:endParaRPr lang="en-US" altLang="zh-CN" sz="1800" dirty="0">
              <a:solidFill>
                <a:srgbClr val="FF0000"/>
              </a:solidFill>
              <a:latin typeface="-apple-system"/>
            </a:endParaRPr>
          </a:p>
          <a:p>
            <a:pPr algn="just"/>
            <a:r>
              <a:rPr lang="zh-CN" altLang="en-US" sz="1800" dirty="0">
                <a:solidFill>
                  <a:srgbClr val="FF0000"/>
                </a:solidFill>
                <a:latin typeface="-apple-system"/>
              </a:rPr>
              <a:t>证明过程详见算法导论</a:t>
            </a:r>
            <a:r>
              <a:rPr lang="en-US" altLang="zh-CN" sz="1800" dirty="0">
                <a:solidFill>
                  <a:srgbClr val="FF0000"/>
                </a:solidFill>
                <a:latin typeface="-apple-system"/>
              </a:rPr>
              <a:t>9.3</a:t>
            </a:r>
            <a:r>
              <a:rPr lang="zh-CN" altLang="en-US" sz="1800" dirty="0">
                <a:solidFill>
                  <a:srgbClr val="FF0000"/>
                </a:solidFill>
                <a:latin typeface="-apple-system"/>
              </a:rPr>
              <a:t>节。</a:t>
            </a:r>
            <a:endParaRPr lang="en-US" altLang="zh-CN" sz="1800" dirty="0">
              <a:solidFill>
                <a:srgbClr val="FF0000"/>
              </a:solidFill>
              <a:latin typeface="-apple-system"/>
            </a:endParaRPr>
          </a:p>
          <a:p>
            <a:pPr algn="just"/>
            <a:r>
              <a:rPr lang="en-US" altLang="zh-CN" sz="1800" dirty="0">
                <a:solidFill>
                  <a:srgbClr val="FF0000"/>
                </a:solidFill>
                <a:latin typeface="-apple-system"/>
              </a:rPr>
              <a:t>C</a:t>
            </a:r>
            <a:r>
              <a:rPr lang="zh-CN" altLang="en-US" sz="1800" dirty="0">
                <a:solidFill>
                  <a:srgbClr val="FF0000"/>
                </a:solidFill>
                <a:latin typeface="-apple-system"/>
              </a:rPr>
              <a:t>的取值跟证明过程有关。</a:t>
            </a:r>
            <a:endParaRPr lang="en-C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09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8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请各位评审老师提出宝贵建议！谢谢！</a:t>
            </a:r>
          </a:p>
        </p:txBody>
      </p:sp>
      <p:sp>
        <p:nvSpPr>
          <p:cNvPr id="7783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41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grpSp>
        <p:nvGrpSpPr>
          <p:cNvPr id="77826" name="组合 9"/>
          <p:cNvGrpSpPr/>
          <p:nvPr/>
        </p:nvGrpSpPr>
        <p:grpSpPr>
          <a:xfrm>
            <a:off x="-1587" y="404664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7828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4758" name="Rectangle 13"/>
          <p:cNvSpPr>
            <a:spLocks noChangeArrowheads="1"/>
          </p:cNvSpPr>
          <p:nvPr/>
        </p:nvSpPr>
        <p:spPr bwMode="auto">
          <a:xfrm>
            <a:off x="896714" y="2062882"/>
            <a:ext cx="77724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457200" indent="-4572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3.1  Divide-and-Conquer(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分治算法</a:t>
            </a: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)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3.2  Merge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Sort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（归并排序） 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3.3</a:t>
            </a:r>
            <a:r>
              <a:rPr kumimoji="1" lang="zh-CN" altLang="en-US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 </a:t>
            </a:r>
            <a:r>
              <a:rPr kumimoji="1" lang="en-US" altLang="zh-CN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Quick</a:t>
            </a:r>
            <a:r>
              <a:rPr kumimoji="1" lang="zh-CN" altLang="en-US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</a:t>
            </a:r>
            <a:r>
              <a:rPr kumimoji="1" lang="en-US" altLang="zh-CN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Sort</a:t>
            </a:r>
            <a:r>
              <a:rPr kumimoji="1" lang="zh-CN" altLang="en-US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（快速排序）</a:t>
            </a:r>
            <a:endParaRPr kumimoji="1" lang="en-US" altLang="zh-CN" sz="3600" dirty="0">
              <a:latin typeface="SimSun" panose="02010600030101010101" pitchFamily="2" charset="-122"/>
              <a:ea typeface="SimSun" panose="02010600030101010101" pitchFamily="2" charset="-122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3.4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 排序问题的下界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FF47665-B0F0-3C4E-9671-EFAE29E1C3C3}"/>
              </a:ext>
            </a:extLst>
          </p:cNvPr>
          <p:cNvSpPr txBox="1">
            <a:spLocks/>
          </p:cNvSpPr>
          <p:nvPr/>
        </p:nvSpPr>
        <p:spPr>
          <a:xfrm>
            <a:off x="685800" y="30861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本讲内容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284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203575" y="0"/>
            <a:ext cx="594042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933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基于分治思想的排序算法</a:t>
            </a:r>
          </a:p>
        </p:txBody>
      </p:sp>
      <p:sp>
        <p:nvSpPr>
          <p:cNvPr id="64517" name="Text Box 10"/>
          <p:cNvSpPr txBox="1"/>
          <p:nvPr/>
        </p:nvSpPr>
        <p:spPr>
          <a:xfrm>
            <a:off x="179388" y="549275"/>
            <a:ext cx="5184775" cy="461665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9 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4  8  6 </a:t>
            </a: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5  2  1  3  7  10</a:t>
            </a:r>
          </a:p>
        </p:txBody>
      </p:sp>
      <p:sp>
        <p:nvSpPr>
          <p:cNvPr id="64518" name="Oval 12"/>
          <p:cNvSpPr/>
          <p:nvPr/>
        </p:nvSpPr>
        <p:spPr>
          <a:xfrm>
            <a:off x="1619250" y="1414463"/>
            <a:ext cx="2449513" cy="576262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划    分</a:t>
            </a:r>
          </a:p>
        </p:txBody>
      </p:sp>
      <p:sp>
        <p:nvSpPr>
          <p:cNvPr id="64519" name="AutoShape 14"/>
          <p:cNvSpPr/>
          <p:nvPr/>
        </p:nvSpPr>
        <p:spPr>
          <a:xfrm>
            <a:off x="2700338" y="1054100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4520" name="AutoShape 15"/>
          <p:cNvSpPr/>
          <p:nvPr/>
        </p:nvSpPr>
        <p:spPr>
          <a:xfrm rot="4097084">
            <a:off x="2020888" y="1819275"/>
            <a:ext cx="288925" cy="774700"/>
          </a:xfrm>
          <a:prstGeom prst="downArrow">
            <a:avLst>
              <a:gd name="adj1" fmla="val 50000"/>
              <a:gd name="adj2" fmla="val 67032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4521" name="AutoShape 16"/>
          <p:cNvSpPr/>
          <p:nvPr/>
        </p:nvSpPr>
        <p:spPr>
          <a:xfrm rot="-4341378">
            <a:off x="3268663" y="1855788"/>
            <a:ext cx="288925" cy="854075"/>
          </a:xfrm>
          <a:prstGeom prst="downArrow">
            <a:avLst>
              <a:gd name="adj1" fmla="val 50000"/>
              <a:gd name="adj2" fmla="val 73901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4522" name="Text Box 17"/>
          <p:cNvSpPr txBox="1"/>
          <p:nvPr/>
        </p:nvSpPr>
        <p:spPr>
          <a:xfrm>
            <a:off x="323850" y="2422525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x</a:t>
            </a:r>
            <a:r>
              <a:rPr lang="en-US" altLang="zh-CN" sz="24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x</a:t>
            </a:r>
            <a:r>
              <a:rPr lang="en-US" altLang="zh-CN" sz="24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,…,</a:t>
            </a: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x</a:t>
            </a:r>
            <a:r>
              <a: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k</a:t>
            </a:r>
          </a:p>
        </p:txBody>
      </p:sp>
      <p:sp>
        <p:nvSpPr>
          <p:cNvPr id="64523" name="Text Box 18"/>
          <p:cNvSpPr txBox="1"/>
          <p:nvPr/>
        </p:nvSpPr>
        <p:spPr>
          <a:xfrm>
            <a:off x="3060700" y="2493963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x</a:t>
            </a:r>
            <a:r>
              <a: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k</a:t>
            </a:r>
            <a:r>
              <a:rPr lang="en-US" altLang="zh-CN" sz="24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+1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,…,</a:t>
            </a: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x</a:t>
            </a:r>
            <a:r>
              <a: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n</a:t>
            </a:r>
          </a:p>
        </p:txBody>
      </p:sp>
      <p:sp>
        <p:nvSpPr>
          <p:cNvPr id="64524" name="Oval 19"/>
          <p:cNvSpPr/>
          <p:nvPr/>
        </p:nvSpPr>
        <p:spPr>
          <a:xfrm>
            <a:off x="179388" y="3141663"/>
            <a:ext cx="2449512" cy="576262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递归求解</a:t>
            </a:r>
          </a:p>
        </p:txBody>
      </p:sp>
      <p:sp>
        <p:nvSpPr>
          <p:cNvPr id="64525" name="Oval 20"/>
          <p:cNvSpPr/>
          <p:nvPr/>
        </p:nvSpPr>
        <p:spPr>
          <a:xfrm>
            <a:off x="2916238" y="3214688"/>
            <a:ext cx="2449512" cy="576262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递归求解</a:t>
            </a:r>
          </a:p>
        </p:txBody>
      </p:sp>
      <p:sp>
        <p:nvSpPr>
          <p:cNvPr id="64526" name="AutoShape 21"/>
          <p:cNvSpPr/>
          <p:nvPr/>
        </p:nvSpPr>
        <p:spPr>
          <a:xfrm>
            <a:off x="1331913" y="2854325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4527" name="AutoShape 22"/>
          <p:cNvSpPr/>
          <p:nvPr/>
        </p:nvSpPr>
        <p:spPr>
          <a:xfrm>
            <a:off x="3995738" y="2925763"/>
            <a:ext cx="287337" cy="28733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4528" name="Text Box 23"/>
          <p:cNvSpPr txBox="1"/>
          <p:nvPr/>
        </p:nvSpPr>
        <p:spPr>
          <a:xfrm>
            <a:off x="323850" y="4078288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lang="en-US" altLang="zh-CN" sz="24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lang="en-US" altLang="zh-CN" sz="24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,…,</a:t>
            </a: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k</a:t>
            </a:r>
          </a:p>
        </p:txBody>
      </p:sp>
      <p:sp>
        <p:nvSpPr>
          <p:cNvPr id="64529" name="Text Box 24"/>
          <p:cNvSpPr txBox="1"/>
          <p:nvPr/>
        </p:nvSpPr>
        <p:spPr>
          <a:xfrm>
            <a:off x="3132138" y="4078288"/>
            <a:ext cx="2160587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b</a:t>
            </a:r>
            <a:r>
              <a: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k</a:t>
            </a:r>
            <a:r>
              <a:rPr lang="en-US" altLang="zh-CN" sz="24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+1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,…,</a:t>
            </a: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b</a:t>
            </a:r>
            <a:r>
              <a: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n</a:t>
            </a:r>
          </a:p>
        </p:txBody>
      </p:sp>
      <p:sp>
        <p:nvSpPr>
          <p:cNvPr id="64530" name="AutoShape 25"/>
          <p:cNvSpPr/>
          <p:nvPr/>
        </p:nvSpPr>
        <p:spPr>
          <a:xfrm>
            <a:off x="3995738" y="3790950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4531" name="AutoShape 26"/>
          <p:cNvSpPr/>
          <p:nvPr/>
        </p:nvSpPr>
        <p:spPr>
          <a:xfrm>
            <a:off x="1260475" y="3790950"/>
            <a:ext cx="287338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4532" name="AutoShape 27"/>
          <p:cNvSpPr/>
          <p:nvPr/>
        </p:nvSpPr>
        <p:spPr>
          <a:xfrm rot="-4089146">
            <a:off x="1803400" y="4221163"/>
            <a:ext cx="287338" cy="1152525"/>
          </a:xfrm>
          <a:prstGeom prst="downArrow">
            <a:avLst>
              <a:gd name="adj1" fmla="val 50000"/>
              <a:gd name="adj2" fmla="val 100276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4533" name="AutoShape 28"/>
          <p:cNvSpPr/>
          <p:nvPr/>
        </p:nvSpPr>
        <p:spPr>
          <a:xfrm rot="3844094">
            <a:off x="3598863" y="4306888"/>
            <a:ext cx="287337" cy="1008062"/>
          </a:xfrm>
          <a:prstGeom prst="downArrow">
            <a:avLst>
              <a:gd name="adj1" fmla="val 50000"/>
              <a:gd name="adj2" fmla="val 87707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4534" name="Oval 29"/>
          <p:cNvSpPr/>
          <p:nvPr/>
        </p:nvSpPr>
        <p:spPr>
          <a:xfrm>
            <a:off x="1547813" y="5086350"/>
            <a:ext cx="2449512" cy="576263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合并</a:t>
            </a:r>
          </a:p>
        </p:txBody>
      </p:sp>
      <p:sp>
        <p:nvSpPr>
          <p:cNvPr id="64535" name="AutoShape 30"/>
          <p:cNvSpPr/>
          <p:nvPr/>
        </p:nvSpPr>
        <p:spPr>
          <a:xfrm>
            <a:off x="2698750" y="5734050"/>
            <a:ext cx="287338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4536" name="Text Box 31"/>
          <p:cNvSpPr txBox="1"/>
          <p:nvPr/>
        </p:nvSpPr>
        <p:spPr>
          <a:xfrm>
            <a:off x="1763713" y="6092825"/>
            <a:ext cx="2160587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y</a:t>
            </a:r>
            <a:r>
              <a:rPr lang="en-US" altLang="zh-CN" sz="2400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en-US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,…,</a:t>
            </a:r>
            <a:r>
              <a:rPr lang="en-US" altLang="zh-CN" sz="2400" i="1" dirty="0">
                <a:latin typeface="SimSun" panose="02010600030101010101" pitchFamily="2" charset="-122"/>
                <a:ea typeface="SimSun" panose="02010600030101010101" pitchFamily="2" charset="-122"/>
              </a:rPr>
              <a:t>y</a:t>
            </a:r>
            <a:r>
              <a: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rPr>
              <a:t>n</a:t>
            </a:r>
          </a:p>
        </p:txBody>
      </p:sp>
      <p:sp>
        <p:nvSpPr>
          <p:cNvPr id="96288" name="Text Box 32"/>
          <p:cNvSpPr txBox="1"/>
          <p:nvPr/>
        </p:nvSpPr>
        <p:spPr>
          <a:xfrm>
            <a:off x="5364163" y="688439"/>
            <a:ext cx="3851275" cy="16466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划分的策略</a:t>
            </a:r>
          </a:p>
          <a:p>
            <a:pPr marL="457200" lvl="0" indent="-457200" eaLnBrk="1" hangingPunct="1">
              <a:spcBef>
                <a:spcPct val="50000"/>
              </a:spcBef>
              <a:buAutoNum type="arabicPeriod"/>
            </a:pPr>
            <a:r>
              <a:rPr lang="zh-CN" altLang="en-US" sz="2200" b="1" dirty="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选择一个位置将数组划分成两个部分</a:t>
            </a:r>
            <a:r>
              <a:rPr lang="zh-CN" altLang="en-US" sz="2200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Mergesort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（归并排序）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6300" name="Group 44"/>
          <p:cNvGrpSpPr/>
          <p:nvPr/>
        </p:nvGrpSpPr>
        <p:grpSpPr>
          <a:xfrm>
            <a:off x="323850" y="2420938"/>
            <a:ext cx="4968875" cy="4133849"/>
            <a:chOff x="204" y="1525"/>
            <a:chExt cx="3130" cy="2604"/>
          </a:xfrm>
        </p:grpSpPr>
        <p:sp>
          <p:nvSpPr>
            <p:cNvPr id="64547" name="Text Box 33"/>
            <p:cNvSpPr txBox="1"/>
            <p:nvPr/>
          </p:nvSpPr>
          <p:spPr>
            <a:xfrm>
              <a:off x="204" y="1525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9,4,8,6,5</a:t>
              </a:r>
              <a:endPara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64548" name="Text Box 34"/>
            <p:cNvSpPr txBox="1"/>
            <p:nvPr/>
          </p:nvSpPr>
          <p:spPr>
            <a:xfrm>
              <a:off x="1928" y="1570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2,1,3,7,10</a:t>
              </a:r>
              <a:endPara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64549" name="Text Box 35"/>
            <p:cNvSpPr txBox="1"/>
            <p:nvPr/>
          </p:nvSpPr>
          <p:spPr>
            <a:xfrm>
              <a:off x="204" y="2568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4,5,6,8,9</a:t>
              </a:r>
              <a:endPara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64550" name="Text Box 36"/>
            <p:cNvSpPr txBox="1"/>
            <p:nvPr/>
          </p:nvSpPr>
          <p:spPr>
            <a:xfrm>
              <a:off x="1973" y="2568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1,2,3,7,10</a:t>
              </a:r>
              <a:endPara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64551" name="Text Box 38"/>
            <p:cNvSpPr txBox="1"/>
            <p:nvPr/>
          </p:nvSpPr>
          <p:spPr>
            <a:xfrm>
              <a:off x="703" y="3838"/>
              <a:ext cx="2041" cy="291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1,2,3,4,5,6,7,8,9,10</a:t>
              </a:r>
              <a:endPara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grpSp>
        <p:nvGrpSpPr>
          <p:cNvPr id="96295" name="Group 39"/>
          <p:cNvGrpSpPr/>
          <p:nvPr/>
        </p:nvGrpSpPr>
        <p:grpSpPr>
          <a:xfrm>
            <a:off x="323850" y="2492375"/>
            <a:ext cx="4968875" cy="2112963"/>
            <a:chOff x="340" y="1662"/>
            <a:chExt cx="3130" cy="1331"/>
          </a:xfrm>
        </p:grpSpPr>
        <p:sp>
          <p:nvSpPr>
            <p:cNvPr id="64543" name="Text Box 40"/>
            <p:cNvSpPr txBox="1"/>
            <p:nvPr/>
          </p:nvSpPr>
          <p:spPr>
            <a:xfrm>
              <a:off x="340" y="1662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4,6,5,2,1,3</a:t>
              </a:r>
              <a:endPara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64544" name="Text Box 41"/>
            <p:cNvSpPr txBox="1"/>
            <p:nvPr/>
          </p:nvSpPr>
          <p:spPr>
            <a:xfrm>
              <a:off x="2064" y="1707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9,8,7,10</a:t>
              </a:r>
              <a:endPara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64545" name="Text Box 42"/>
            <p:cNvSpPr txBox="1"/>
            <p:nvPr/>
          </p:nvSpPr>
          <p:spPr>
            <a:xfrm>
              <a:off x="340" y="2705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1,2,3,4,5,6</a:t>
              </a:r>
              <a:endPara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64546" name="Text Box 43"/>
            <p:cNvSpPr txBox="1"/>
            <p:nvPr/>
          </p:nvSpPr>
          <p:spPr>
            <a:xfrm>
              <a:off x="2109" y="2705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SimSun" panose="02010600030101010101" pitchFamily="2" charset="-122"/>
                  <a:ea typeface="SimSun" panose="02010600030101010101" pitchFamily="2" charset="-122"/>
                </a:rPr>
                <a:t>7,8,9,10</a:t>
              </a:r>
              <a:endParaRPr lang="en-US" altLang="zh-CN" sz="2400" i="1" baseline="-250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96301" name="Text Box 45"/>
          <p:cNvSpPr txBox="1"/>
          <p:nvPr/>
        </p:nvSpPr>
        <p:spPr>
          <a:xfrm>
            <a:off x="5387009" y="3447855"/>
            <a:ext cx="3600450" cy="127727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合并策略</a:t>
            </a: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不同的划分策略对应不同的合并策略</a:t>
            </a:r>
          </a:p>
        </p:txBody>
      </p:sp>
      <p:sp>
        <p:nvSpPr>
          <p:cNvPr id="96302" name="Text Box 46"/>
          <p:cNvSpPr txBox="1"/>
          <p:nvPr/>
        </p:nvSpPr>
        <p:spPr>
          <a:xfrm>
            <a:off x="4855145" y="4903761"/>
            <a:ext cx="4182379" cy="1615827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由于分治思想涉及到递归调用，需要关心子问题的最一般形式</a:t>
            </a:r>
          </a:p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在排序问题中，子问题一般形式就是将</a:t>
            </a:r>
            <a:r>
              <a:rPr lang="en-US" altLang="zh-CN" sz="2200" b="1" i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lang="en-US" altLang="zh-CN" sz="22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[</a:t>
            </a:r>
            <a:r>
              <a:rPr lang="en-US" altLang="zh-CN" sz="2200" b="1" i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zh-CN" sz="22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,…,</a:t>
            </a:r>
            <a:r>
              <a:rPr lang="en-US" altLang="zh-CN" sz="2200" b="1" i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j</a:t>
            </a:r>
            <a:r>
              <a:rPr lang="en-US" altLang="zh-CN" sz="22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]</a:t>
            </a:r>
            <a:r>
              <a:rPr lang="zh-CN" altLang="en-US" sz="22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中的元素排序</a:t>
            </a:r>
          </a:p>
        </p:txBody>
      </p:sp>
      <p:sp>
        <p:nvSpPr>
          <p:cNvPr id="96303" name="Text Box 47"/>
          <p:cNvSpPr txBox="1"/>
          <p:nvPr/>
        </p:nvSpPr>
        <p:spPr>
          <a:xfrm>
            <a:off x="5392633" y="2282825"/>
            <a:ext cx="3851275" cy="113877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2. </a:t>
            </a:r>
            <a:r>
              <a:rPr lang="zh-CN" altLang="en-US" sz="2200" b="1" dirty="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选择一个划分标准</a:t>
            </a:r>
            <a:r>
              <a:rPr lang="en-US" altLang="zh-CN" sz="2200" b="1" i="1" dirty="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x</a:t>
            </a:r>
            <a:r>
              <a:rPr lang="en-US" altLang="zh-CN" sz="2200" b="1" dirty="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sz="2200" b="1" dirty="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根据元素与</a:t>
            </a:r>
            <a:r>
              <a:rPr lang="en-US" altLang="zh-CN" sz="2200" b="1" i="1" dirty="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x</a:t>
            </a:r>
            <a:r>
              <a:rPr lang="zh-CN" altLang="en-US" sz="2200" b="1" dirty="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的大小关系来划分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Quicksort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快速排序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6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88" grpId="0"/>
      <p:bldP spid="96301" grpId="0"/>
      <p:bldP spid="96302" grpId="0" animBg="1"/>
      <p:bldP spid="9630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0883-E3FA-AF45-AAA7-4B289509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zh-CN" altLang="en-US" dirty="0"/>
              <a:t>（</a:t>
            </a:r>
            <a:r>
              <a:rPr lang="en-US" dirty="0" err="1"/>
              <a:t>归并排序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F60D6-BEB8-1246-843C-3B1FDC769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对于序列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CN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,…,j]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选择一个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划分位置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第一个子问题是</a:t>
            </a: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A[1,…,k]</a:t>
            </a:r>
            <a:endParaRPr lang="en-US" altLang="zh-C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第二个子问题是</a:t>
            </a:r>
            <a:r>
              <a:rPr lang="en-US" altLang="zh-CN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A[k+1,…,j]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为使得两个问题的大小大致相当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可以如下产生：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i+j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)/2</a:t>
            </a:r>
            <a:endParaRPr lang="en-US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A1F56-59A7-3A4A-99C2-E513792D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77072"/>
            <a:ext cx="6567264" cy="180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10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0883-E3FA-AF45-AAA7-4B289509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zh-CN" altLang="en-US" dirty="0"/>
              <a:t>（</a:t>
            </a:r>
            <a:r>
              <a:rPr lang="en-US" dirty="0" err="1"/>
              <a:t>归并排序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F60D6-BEB8-1246-843C-3B1FDC769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Conquer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递归求解就是算法的递归调用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Mergesort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A,i,k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求解第一个子问题</a:t>
            </a:r>
          </a:p>
          <a:p>
            <a:pPr lvl="2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Mergesort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(A,k+1,j)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求解第二个子问题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5E4A3-F5D0-764A-85E2-FCE188810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212976"/>
            <a:ext cx="6084168" cy="3214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6F0D71-1314-8445-A07A-FA3113A1C16C}"/>
              </a:ext>
            </a:extLst>
          </p:cNvPr>
          <p:cNvSpPr txBox="1"/>
          <p:nvPr/>
        </p:nvSpPr>
        <p:spPr>
          <a:xfrm>
            <a:off x="6644011" y="2119313"/>
            <a:ext cx="2427758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FF0000"/>
                </a:solidFill>
              </a:rPr>
              <a:t>Divide</a:t>
            </a:r>
            <a:r>
              <a:rPr lang="zh-CN" altLang="en-US" sz="1600" dirty="0">
                <a:solidFill>
                  <a:srgbClr val="FF0000"/>
                </a:solidFill>
              </a:rPr>
              <a:t>没有时间消耗；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</a:rPr>
              <a:t>但</a:t>
            </a:r>
            <a:r>
              <a:rPr lang="en-US" altLang="zh-CN" sz="1600" dirty="0">
                <a:solidFill>
                  <a:srgbClr val="FF0000"/>
                </a:solidFill>
              </a:rPr>
              <a:t>Combine</a:t>
            </a:r>
            <a:r>
              <a:rPr lang="zh-CN" altLang="en-US" sz="1600" dirty="0">
                <a:solidFill>
                  <a:srgbClr val="FF0000"/>
                </a:solidFill>
              </a:rPr>
              <a:t>并不直接，需要设计算法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71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0883-E3FA-AF45-AAA7-4B289509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  <a:r>
              <a:rPr lang="zh-CN" altLang="en-US" dirty="0"/>
              <a:t>（</a:t>
            </a:r>
            <a:r>
              <a:rPr lang="en-US" dirty="0" err="1"/>
              <a:t>归并排序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F60D6-BEB8-1246-843C-3B1FDC769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（序列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i:k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和序列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k+1:j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DC485382-0BCA-5A46-9716-1D369F0FFF8A}"/>
              </a:ext>
            </a:extLst>
          </p:cNvPr>
          <p:cNvSpPr txBox="1"/>
          <p:nvPr/>
        </p:nvSpPr>
        <p:spPr>
          <a:xfrm>
            <a:off x="815674" y="1772816"/>
            <a:ext cx="8328326" cy="34163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combine:    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将两个有序序列合并成一个有序序列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l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i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   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 k+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1; 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设置两个指针，分别指向两个序列开头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2. While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 &amp;  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j  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Do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注意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while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条件：当两个子问题都有剩余元素时</a:t>
            </a:r>
            <a:endParaRPr lang="en-US" altLang="zh-CN" sz="1800" b="1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IF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&lt;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 THEN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 l+1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t  t+1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//B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为和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一样大的数 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					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组，用于临时保存排序结果</a:t>
            </a:r>
            <a:endParaRPr lang="en-US" altLang="zh-CN" sz="18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ELSE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 h+1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t  t+1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3. IF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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  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THEH                                      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第一个子问题有剩余元素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For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  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To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  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Do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  t+1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4.  IF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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  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                                     </a:t>
            </a:r>
            <a:r>
              <a:rPr lang="en-US" altLang="zh-CN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1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第二个子问题有剩余元素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For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  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To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  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Do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  t+1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1800" b="1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97">
            <a:extLst>
              <a:ext uri="{FF2B5EF4-FFF2-40B4-BE49-F238E27FC236}">
                <a16:creationId xmlns:a16="http://schemas.microsoft.com/office/drawing/2014/main" id="{8ABD74D5-CFDA-0A4A-BB74-9E1B52E7CC69}"/>
              </a:ext>
            </a:extLst>
          </p:cNvPr>
          <p:cNvGrpSpPr/>
          <p:nvPr/>
        </p:nvGrpSpPr>
        <p:grpSpPr>
          <a:xfrm>
            <a:off x="408287" y="5301208"/>
            <a:ext cx="7920038" cy="1503115"/>
            <a:chOff x="204" y="2992"/>
            <a:chExt cx="4989" cy="1394"/>
          </a:xfrm>
        </p:grpSpPr>
        <p:sp>
          <p:nvSpPr>
            <p:cNvPr id="8" name="Text Box 98">
              <a:extLst>
                <a:ext uri="{FF2B5EF4-FFF2-40B4-BE49-F238E27FC236}">
                  <a16:creationId xmlns:a16="http://schemas.microsoft.com/office/drawing/2014/main" id="{44D77994-6386-B649-BD75-1E6E9D6AE896}"/>
                </a:ext>
              </a:extLst>
            </p:cNvPr>
            <p:cNvSpPr txBox="1"/>
            <p:nvPr/>
          </p:nvSpPr>
          <p:spPr>
            <a:xfrm>
              <a:off x="204" y="2992"/>
              <a:ext cx="2177" cy="371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4,   5,   6,  8,  9</a:t>
              </a:r>
            </a:p>
          </p:txBody>
        </p:sp>
        <p:sp>
          <p:nvSpPr>
            <p:cNvPr id="9" name="Text Box 99">
              <a:extLst>
                <a:ext uri="{FF2B5EF4-FFF2-40B4-BE49-F238E27FC236}">
                  <a16:creationId xmlns:a16="http://schemas.microsoft.com/office/drawing/2014/main" id="{4244CF70-0324-3D43-8075-12D29016948D}"/>
                </a:ext>
              </a:extLst>
            </p:cNvPr>
            <p:cNvSpPr txBox="1"/>
            <p:nvPr/>
          </p:nvSpPr>
          <p:spPr>
            <a:xfrm>
              <a:off x="3016" y="2992"/>
              <a:ext cx="2177" cy="371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，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，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，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7,    10</a:t>
              </a:r>
            </a:p>
          </p:txBody>
        </p:sp>
        <p:sp>
          <p:nvSpPr>
            <p:cNvPr id="10" name="AutoShape 100">
              <a:extLst>
                <a:ext uri="{FF2B5EF4-FFF2-40B4-BE49-F238E27FC236}">
                  <a16:creationId xmlns:a16="http://schemas.microsoft.com/office/drawing/2014/main" id="{47167FFF-49E8-5945-B135-2E0566A239C4}"/>
                </a:ext>
              </a:extLst>
            </p:cNvPr>
            <p:cNvSpPr/>
            <p:nvPr/>
          </p:nvSpPr>
          <p:spPr>
            <a:xfrm rot="18207448">
              <a:off x="1916" y="3245"/>
              <a:ext cx="182" cy="499"/>
            </a:xfrm>
            <a:prstGeom prst="downArrow">
              <a:avLst>
                <a:gd name="adj1" fmla="val 50000"/>
                <a:gd name="adj2" fmla="val 68543"/>
              </a:avLst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AutoShape 101">
              <a:extLst>
                <a:ext uri="{FF2B5EF4-FFF2-40B4-BE49-F238E27FC236}">
                  <a16:creationId xmlns:a16="http://schemas.microsoft.com/office/drawing/2014/main" id="{5DE3891D-87E8-7044-9FDA-7B30C5108321}"/>
                </a:ext>
              </a:extLst>
            </p:cNvPr>
            <p:cNvSpPr/>
            <p:nvPr/>
          </p:nvSpPr>
          <p:spPr>
            <a:xfrm rot="3636101">
              <a:off x="3298" y="3242"/>
              <a:ext cx="182" cy="499"/>
            </a:xfrm>
            <a:prstGeom prst="downArrow">
              <a:avLst>
                <a:gd name="adj1" fmla="val 50000"/>
                <a:gd name="adj2" fmla="val 68543"/>
              </a:avLst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CBA477DA-B455-C14C-99D6-24DDD824EB45}"/>
                </a:ext>
              </a:extLst>
            </p:cNvPr>
            <p:cNvSpPr/>
            <p:nvPr/>
          </p:nvSpPr>
          <p:spPr>
            <a:xfrm>
              <a:off x="1973" y="3627"/>
              <a:ext cx="1316" cy="227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combine</a:t>
              </a:r>
            </a:p>
          </p:txBody>
        </p:sp>
        <p:sp>
          <p:nvSpPr>
            <p:cNvPr id="13" name="AutoShape 103">
              <a:extLst>
                <a:ext uri="{FF2B5EF4-FFF2-40B4-BE49-F238E27FC236}">
                  <a16:creationId xmlns:a16="http://schemas.microsoft.com/office/drawing/2014/main" id="{0F2EDA59-702C-824E-ACEC-179EF7A76834}"/>
                </a:ext>
              </a:extLst>
            </p:cNvPr>
            <p:cNvSpPr/>
            <p:nvPr/>
          </p:nvSpPr>
          <p:spPr>
            <a:xfrm>
              <a:off x="2608" y="3854"/>
              <a:ext cx="136" cy="182"/>
            </a:xfrm>
            <a:prstGeom prst="downArrow">
              <a:avLst>
                <a:gd name="adj1" fmla="val 50000"/>
                <a:gd name="adj2" fmla="val 33455"/>
              </a:avLst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04">
              <a:extLst>
                <a:ext uri="{FF2B5EF4-FFF2-40B4-BE49-F238E27FC236}">
                  <a16:creationId xmlns:a16="http://schemas.microsoft.com/office/drawing/2014/main" id="{176DA0E3-540A-9644-9B3B-7F9F106D991F}"/>
                </a:ext>
              </a:extLst>
            </p:cNvPr>
            <p:cNvSpPr txBox="1"/>
            <p:nvPr/>
          </p:nvSpPr>
          <p:spPr>
            <a:xfrm>
              <a:off x="1338" y="4015"/>
              <a:ext cx="2721" cy="371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1,2,3,4,5,6,7,8,9,10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6A56C6-F022-8D4D-BD13-0FE264C0E8F8}"/>
              </a:ext>
            </a:extLst>
          </p:cNvPr>
          <p:cNvSpPr txBox="1"/>
          <p:nvPr/>
        </p:nvSpPr>
        <p:spPr>
          <a:xfrm>
            <a:off x="6052268" y="732832"/>
            <a:ext cx="2664296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FF0000"/>
                </a:solidFill>
              </a:rPr>
              <a:t>重新定义一个数组</a:t>
            </a:r>
            <a:r>
              <a:rPr lang="en-US" altLang="zh-CN" sz="1600" dirty="0">
                <a:solidFill>
                  <a:srgbClr val="FF0000"/>
                </a:solidFill>
              </a:rPr>
              <a:t>B</a:t>
            </a:r>
            <a:r>
              <a:rPr lang="zh-CN" altLang="en-US" sz="1600" dirty="0">
                <a:solidFill>
                  <a:srgbClr val="FF0000"/>
                </a:solidFill>
              </a:rPr>
              <a:t>，与输入数组</a:t>
            </a:r>
            <a:r>
              <a:rPr lang="en-US" altLang="zh-CN" sz="1600" dirty="0">
                <a:solidFill>
                  <a:srgbClr val="FF0000"/>
                </a:solidFill>
              </a:rPr>
              <a:t>A</a:t>
            </a:r>
            <a:r>
              <a:rPr lang="zh-CN" altLang="en-US" sz="1600" dirty="0">
                <a:solidFill>
                  <a:srgbClr val="FF0000"/>
                </a:solidFill>
              </a:rPr>
              <a:t>相同大小，用来临时存储合并后的排序结果。</a:t>
            </a:r>
            <a:r>
              <a:rPr lang="zh-CN" altLang="en-US" sz="1600" b="1" dirty="0">
                <a:solidFill>
                  <a:srgbClr val="FF0000"/>
                </a:solidFill>
              </a:rPr>
              <a:t>注意：归并排序用了额外的存储空间</a:t>
            </a:r>
            <a:r>
              <a:rPr lang="en-US" altLang="zh-CN" sz="1600" b="1" dirty="0">
                <a:solidFill>
                  <a:srgbClr val="FF0000"/>
                </a:solidFill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47158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3"/>
          <p:cNvSpPr txBox="1"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anchor="ctr"/>
          <a:lstStyle/>
          <a:p>
            <a:pPr marL="0" indent="0" algn="ctr" eaLnBrk="1" hangingPunct="1"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663300"/>
                </a:solidFill>
                <a:latin typeface="Times New Roman" panose="02020603050405020304" pitchFamily="18" charset="0"/>
              </a:rPr>
              <a:t>海量数据计算研究中心</a:t>
            </a:r>
            <a:r>
              <a:rPr lang="en-US" altLang="zh-CN" sz="1400" dirty="0">
                <a:solidFill>
                  <a:srgbClr val="663300"/>
                </a:solidFill>
                <a:latin typeface="Times New Roman" panose="02020603050405020304" pitchFamily="18" charset="0"/>
              </a:rPr>
              <a:t>(2017)</a:t>
            </a:r>
          </a:p>
        </p:txBody>
      </p:sp>
      <p:sp>
        <p:nvSpPr>
          <p:cNvPr id="68611" name="Rectangle 2"/>
          <p:cNvSpPr/>
          <p:nvPr/>
        </p:nvSpPr>
        <p:spPr>
          <a:xfrm>
            <a:off x="3589338" y="2119313"/>
            <a:ext cx="9144000" cy="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9331" name="Text Box 3"/>
          <p:cNvSpPr txBox="1"/>
          <p:nvPr/>
        </p:nvSpPr>
        <p:spPr>
          <a:xfrm>
            <a:off x="179388" y="44450"/>
            <a:ext cx="8820150" cy="674030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MergeSort(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Input: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Output: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排序后的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(i+j)/2;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MergeSort(A,i,k);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MergeSort(A,k+1,j);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 l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i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   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 k+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1; 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</a:t>
            </a:r>
            <a:r>
              <a:rPr lang="en-US" altLang="zh-CN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设置指针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5.   While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 &amp;  h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j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Do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6.       IF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&lt;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 THEN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 l+1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t  t+1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7.       ELSE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 h+1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t  t+1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8.    IF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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THEH                                </a:t>
            </a:r>
            <a:r>
              <a:rPr lang="en-US" altLang="zh-CN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第一个子问题有剩余元素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9.          For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To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Do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10.                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  t+1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11.  IF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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                                </a:t>
            </a:r>
            <a:r>
              <a:rPr lang="en-US" altLang="zh-CN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第二个子问题有剩余元素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12.         For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To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 startAt="13"/>
            </a:pP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B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  t+1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 startAt="13"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For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To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Do                    //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将归并后的数据复制到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中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 startAt="13"/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B[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；</a:t>
            </a:r>
          </a:p>
        </p:txBody>
      </p:sp>
      <p:sp>
        <p:nvSpPr>
          <p:cNvPr id="99428" name="Rectangle 100"/>
          <p:cNvSpPr>
            <a:spLocks noChangeArrowheads="1"/>
          </p:cNvSpPr>
          <p:nvPr/>
        </p:nvSpPr>
        <p:spPr bwMode="auto">
          <a:xfrm>
            <a:off x="3203575" y="0"/>
            <a:ext cx="594042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Merge-sort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算法</a:t>
            </a:r>
          </a:p>
        </p:txBody>
      </p:sp>
      <p:sp>
        <p:nvSpPr>
          <p:cNvPr id="99430" name="Text Box 102"/>
          <p:cNvSpPr txBox="1">
            <a:spLocks noChangeArrowheads="1"/>
          </p:cNvSpPr>
          <p:nvPr/>
        </p:nvSpPr>
        <p:spPr bwMode="auto">
          <a:xfrm>
            <a:off x="4932040" y="865406"/>
            <a:ext cx="3854450" cy="119062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kumimoji="0" lang="en-US" altLang="zh-CN" sz="3600" b="1" i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T(n)=2T(n/2)+O(n)</a:t>
            </a:r>
          </a:p>
          <a:p>
            <a:pPr marR="0" algn="l" defTabSz="914400">
              <a:buClrTx/>
              <a:buSzTx/>
              <a:buFontTx/>
              <a:buNone/>
              <a:defRPr/>
            </a:pPr>
            <a:r>
              <a:rPr kumimoji="0" lang="en-US" altLang="zh-CN" sz="3600" b="1" i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T(n)=O(</a:t>
            </a:r>
            <a:r>
              <a:rPr kumimoji="0" lang="en-US" altLang="zh-CN" sz="3600" b="1" i="1" kern="1200" cap="none" spc="0" normalizeH="0" baseline="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</a:t>
            </a:r>
            <a:r>
              <a:rPr kumimoji="0" lang="en-US" altLang="zh-CN" sz="3600" b="1" kern="1200" cap="none" spc="0" normalizeH="0" baseline="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log</a:t>
            </a:r>
            <a:r>
              <a:rPr kumimoji="0" lang="en-US" altLang="zh-CN" sz="3600" b="1" i="1" kern="1200" cap="none" spc="0" normalizeH="0" baseline="0" noProof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</a:t>
            </a:r>
            <a:r>
              <a:rPr kumimoji="0" lang="en-US" altLang="zh-CN" sz="3600" b="1" i="1" kern="1200" cap="none" spc="0" normalizeH="0" baseline="0" noProof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5220C-C044-6642-97CD-5D9E5802891F}"/>
                  </a:ext>
                </a:extLst>
              </p:cNvPr>
              <p:cNvSpPr txBox="1"/>
              <p:nvPr/>
            </p:nvSpPr>
            <p:spPr>
              <a:xfrm>
                <a:off x="6644011" y="2119313"/>
                <a:ext cx="2427758" cy="5847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600" dirty="0">
                    <a:solidFill>
                      <a:srgbClr val="FF0000"/>
                    </a:solidFill>
                  </a:rPr>
                  <a:t>Divide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没有时间消耗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  <a:p>
                <a:pPr algn="l"/>
                <a:r>
                  <a:rPr lang="en-US" altLang="zh-CN" sz="1600" dirty="0">
                    <a:solidFill>
                      <a:srgbClr val="FF0000"/>
                    </a:solidFill>
                  </a:rPr>
                  <a:t>Combine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算法复杂性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5220C-C044-6642-97CD-5D9E58028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11" y="2119313"/>
                <a:ext cx="2427758" cy="584775"/>
              </a:xfrm>
              <a:prstGeom prst="rect">
                <a:avLst/>
              </a:prstGeom>
              <a:blipFill>
                <a:blip r:embed="rId3"/>
                <a:stretch>
                  <a:fillRect l="-1031" t="-4082" b="-10204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30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8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请各位评审老师提出宝贵建议！谢谢！</a:t>
            </a:r>
          </a:p>
        </p:txBody>
      </p:sp>
      <p:sp>
        <p:nvSpPr>
          <p:cNvPr id="7783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47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grpSp>
        <p:nvGrpSpPr>
          <p:cNvPr id="77826" name="组合 9"/>
          <p:cNvGrpSpPr/>
          <p:nvPr/>
        </p:nvGrpSpPr>
        <p:grpSpPr>
          <a:xfrm>
            <a:off x="-1587" y="-4292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7828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4758" name="Rectangle 13"/>
          <p:cNvSpPr>
            <a:spLocks noChangeArrowheads="1"/>
          </p:cNvSpPr>
          <p:nvPr/>
        </p:nvSpPr>
        <p:spPr bwMode="auto">
          <a:xfrm>
            <a:off x="896714" y="2062882"/>
            <a:ext cx="77724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457200" indent="-4572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3.1  Divide-and-Conquer(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分治算法</a:t>
            </a: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)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3.2  Merge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</a:t>
            </a: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Sort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（归并排序） </a:t>
            </a:r>
            <a:endParaRPr kumimoji="1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3.3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 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Quick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</a:t>
            </a:r>
            <a:r>
              <a:rPr kumimoji="1" lang="en-US" altLang="zh-CN" sz="3600" b="1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Sort</a:t>
            </a:r>
            <a:r>
              <a:rPr kumimoji="1" lang="zh-CN" altLang="en-US" sz="3600" b="1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（快速排序）</a:t>
            </a:r>
            <a:endParaRPr kumimoji="1" lang="en-US" altLang="zh-CN" sz="3600" b="1" dirty="0">
              <a:latin typeface="SimSun" panose="02010600030101010101" pitchFamily="2" charset="-122"/>
              <a:ea typeface="SimSun" panose="02010600030101010101" pitchFamily="2" charset="-122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3.4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 排序问题的下界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FF47665-B0F0-3C4E-9671-EFAE29E1C3C3}"/>
              </a:ext>
            </a:extLst>
          </p:cNvPr>
          <p:cNvSpPr txBox="1">
            <a:spLocks/>
          </p:cNvSpPr>
          <p:nvPr/>
        </p:nvSpPr>
        <p:spPr>
          <a:xfrm>
            <a:off x="685800" y="30861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本讲内容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0018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1043608" y="-84137"/>
            <a:ext cx="8100392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Quick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 </a:t>
            </a: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Sort</a:t>
            </a:r>
            <a:r>
              <a:rPr lang="zh-CN" altLang="en-US" sz="4000" b="1" dirty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 </a:t>
            </a:r>
            <a:r>
              <a:rPr lang="en-US" altLang="zh-CN" sz="4000" b="1" dirty="0"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(or </a:t>
            </a: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Partition Sort)</a:t>
            </a:r>
          </a:p>
        </p:txBody>
      </p:sp>
      <p:sp>
        <p:nvSpPr>
          <p:cNvPr id="84997" name="Text Box 4"/>
          <p:cNvSpPr txBox="1"/>
          <p:nvPr/>
        </p:nvSpPr>
        <p:spPr>
          <a:xfrm>
            <a:off x="179388" y="549275"/>
            <a:ext cx="5472112" cy="466725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9    4    8    6    5    2   1   3   7  10 =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</a:rPr>
              <a:t>[</a:t>
            </a: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84998" name="Oval 5"/>
          <p:cNvSpPr/>
          <p:nvPr/>
        </p:nvSpPr>
        <p:spPr>
          <a:xfrm>
            <a:off x="1619250" y="1414463"/>
            <a:ext cx="2449513" cy="576262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划    分</a:t>
            </a:r>
          </a:p>
        </p:txBody>
      </p:sp>
      <p:sp>
        <p:nvSpPr>
          <p:cNvPr id="84999" name="AutoShape 6"/>
          <p:cNvSpPr/>
          <p:nvPr/>
        </p:nvSpPr>
        <p:spPr>
          <a:xfrm>
            <a:off x="2700338" y="1054100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00" name="AutoShape 7"/>
          <p:cNvSpPr/>
          <p:nvPr/>
        </p:nvSpPr>
        <p:spPr>
          <a:xfrm rot="4097084">
            <a:off x="2020888" y="1819275"/>
            <a:ext cx="288925" cy="774700"/>
          </a:xfrm>
          <a:prstGeom prst="downArrow">
            <a:avLst>
              <a:gd name="adj1" fmla="val 50000"/>
              <a:gd name="adj2" fmla="val 67032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01" name="AutoShape 8"/>
          <p:cNvSpPr/>
          <p:nvPr/>
        </p:nvSpPr>
        <p:spPr>
          <a:xfrm rot="-4341378">
            <a:off x="3268663" y="1855788"/>
            <a:ext cx="288925" cy="854075"/>
          </a:xfrm>
          <a:prstGeom prst="downArrow">
            <a:avLst>
              <a:gd name="adj1" fmla="val 50000"/>
              <a:gd name="adj2" fmla="val 73901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02" name="Text Box 9"/>
          <p:cNvSpPr txBox="1"/>
          <p:nvPr/>
        </p:nvSpPr>
        <p:spPr>
          <a:xfrm>
            <a:off x="323850" y="2422525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85003" name="Text Box 10"/>
          <p:cNvSpPr txBox="1"/>
          <p:nvPr/>
        </p:nvSpPr>
        <p:spPr>
          <a:xfrm>
            <a:off x="3060700" y="2493963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+1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85004" name="Oval 11"/>
          <p:cNvSpPr/>
          <p:nvPr/>
        </p:nvSpPr>
        <p:spPr>
          <a:xfrm>
            <a:off x="179388" y="3141663"/>
            <a:ext cx="2449512" cy="576262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递归求解</a:t>
            </a:r>
          </a:p>
        </p:txBody>
      </p:sp>
      <p:sp>
        <p:nvSpPr>
          <p:cNvPr id="85005" name="Oval 12"/>
          <p:cNvSpPr/>
          <p:nvPr/>
        </p:nvSpPr>
        <p:spPr>
          <a:xfrm>
            <a:off x="2916238" y="3214688"/>
            <a:ext cx="2449512" cy="576262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递归求解</a:t>
            </a:r>
          </a:p>
        </p:txBody>
      </p:sp>
      <p:sp>
        <p:nvSpPr>
          <p:cNvPr id="85006" name="AutoShape 13"/>
          <p:cNvSpPr/>
          <p:nvPr/>
        </p:nvSpPr>
        <p:spPr>
          <a:xfrm>
            <a:off x="1331913" y="2854325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07" name="AutoShape 14"/>
          <p:cNvSpPr/>
          <p:nvPr/>
        </p:nvSpPr>
        <p:spPr>
          <a:xfrm>
            <a:off x="3995738" y="2925763"/>
            <a:ext cx="287337" cy="28733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08" name="Text Box 15"/>
          <p:cNvSpPr txBox="1"/>
          <p:nvPr/>
        </p:nvSpPr>
        <p:spPr>
          <a:xfrm>
            <a:off x="323850" y="4078288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85009" name="Text Box 16"/>
          <p:cNvSpPr txBox="1"/>
          <p:nvPr/>
        </p:nvSpPr>
        <p:spPr>
          <a:xfrm>
            <a:off x="3132138" y="4078288"/>
            <a:ext cx="2160587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+1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85010" name="AutoShape 17"/>
          <p:cNvSpPr/>
          <p:nvPr/>
        </p:nvSpPr>
        <p:spPr>
          <a:xfrm>
            <a:off x="3995738" y="3790950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11" name="AutoShape 18"/>
          <p:cNvSpPr/>
          <p:nvPr/>
        </p:nvSpPr>
        <p:spPr>
          <a:xfrm>
            <a:off x="1260475" y="3790950"/>
            <a:ext cx="287338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12" name="AutoShape 19"/>
          <p:cNvSpPr/>
          <p:nvPr/>
        </p:nvSpPr>
        <p:spPr>
          <a:xfrm rot="-4089146">
            <a:off x="1803400" y="4221163"/>
            <a:ext cx="287338" cy="1152525"/>
          </a:xfrm>
          <a:prstGeom prst="downArrow">
            <a:avLst>
              <a:gd name="adj1" fmla="val 50000"/>
              <a:gd name="adj2" fmla="val 100276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13" name="AutoShape 20"/>
          <p:cNvSpPr/>
          <p:nvPr/>
        </p:nvSpPr>
        <p:spPr>
          <a:xfrm rot="3844094">
            <a:off x="3598863" y="4306888"/>
            <a:ext cx="287337" cy="1008062"/>
          </a:xfrm>
          <a:prstGeom prst="downArrow">
            <a:avLst>
              <a:gd name="adj1" fmla="val 50000"/>
              <a:gd name="adj2" fmla="val 87707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14" name="Oval 21"/>
          <p:cNvSpPr/>
          <p:nvPr/>
        </p:nvSpPr>
        <p:spPr>
          <a:xfrm>
            <a:off x="1547813" y="5086350"/>
            <a:ext cx="2449512" cy="576263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行楷" panose="02010800040101010101" pitchFamily="2" charset="-122"/>
              </a:rPr>
              <a:t>合并</a:t>
            </a:r>
          </a:p>
        </p:txBody>
      </p:sp>
      <p:sp>
        <p:nvSpPr>
          <p:cNvPr id="85015" name="AutoShape 22"/>
          <p:cNvSpPr/>
          <p:nvPr/>
        </p:nvSpPr>
        <p:spPr>
          <a:xfrm>
            <a:off x="2698750" y="5734050"/>
            <a:ext cx="287338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16" name="Text Box 23"/>
          <p:cNvSpPr txBox="1"/>
          <p:nvPr/>
        </p:nvSpPr>
        <p:spPr>
          <a:xfrm>
            <a:off x="1476375" y="6092825"/>
            <a:ext cx="2951163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1,2,3,4,5,6,7,8,9,10</a:t>
            </a:r>
            <a:endParaRPr lang="en-US" altLang="zh-CN" sz="2400" i="1" baseline="-25000" dirty="0">
              <a:latin typeface="Times New Roman" panose="02020603050405020304" pitchFamily="18" charset="0"/>
            </a:endParaRPr>
          </a:p>
        </p:txBody>
      </p:sp>
      <p:grpSp>
        <p:nvGrpSpPr>
          <p:cNvPr id="85017" name="Group 31"/>
          <p:cNvGrpSpPr/>
          <p:nvPr/>
        </p:nvGrpSpPr>
        <p:grpSpPr>
          <a:xfrm>
            <a:off x="323850" y="2420938"/>
            <a:ext cx="4968875" cy="2112962"/>
            <a:chOff x="340" y="1662"/>
            <a:chExt cx="3130" cy="1331"/>
          </a:xfrm>
        </p:grpSpPr>
        <p:sp>
          <p:nvSpPr>
            <p:cNvPr id="85019" name="Text Box 32"/>
            <p:cNvSpPr txBox="1"/>
            <p:nvPr/>
          </p:nvSpPr>
          <p:spPr>
            <a:xfrm>
              <a:off x="340" y="1662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</a:rPr>
                <a:t>4,6,5,2,1,3</a:t>
              </a:r>
              <a:endParaRPr lang="en-US" altLang="zh-CN" sz="2400" i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85020" name="Text Box 33"/>
            <p:cNvSpPr txBox="1"/>
            <p:nvPr/>
          </p:nvSpPr>
          <p:spPr>
            <a:xfrm>
              <a:off x="2064" y="1707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</a:rPr>
                <a:t>9,8,7,10</a:t>
              </a:r>
              <a:endParaRPr lang="en-US" altLang="zh-CN" sz="2400" i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85021" name="Text Box 34"/>
            <p:cNvSpPr txBox="1"/>
            <p:nvPr/>
          </p:nvSpPr>
          <p:spPr>
            <a:xfrm>
              <a:off x="340" y="2705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</a:rPr>
                <a:t>1,2,3,4,5,6</a:t>
              </a:r>
              <a:endParaRPr lang="en-US" altLang="zh-CN" sz="2400" i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85022" name="Text Box 35"/>
            <p:cNvSpPr txBox="1"/>
            <p:nvPr/>
          </p:nvSpPr>
          <p:spPr>
            <a:xfrm>
              <a:off x="2109" y="2705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</a:rPr>
                <a:t>7,8,9,10</a:t>
              </a:r>
              <a:endParaRPr lang="en-US" altLang="zh-CN" sz="2400" i="1" baseline="-250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5018" name="Text Box 39"/>
          <p:cNvSpPr txBox="1"/>
          <p:nvPr/>
        </p:nvSpPr>
        <p:spPr>
          <a:xfrm>
            <a:off x="5724525" y="765175"/>
            <a:ext cx="3311525" cy="600164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基本思想</a:t>
            </a:r>
          </a:p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Divide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确定一个划分标准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将数组中小于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的元素放到数组的前面部分，大于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的元素放到数组的后面部分，并返回一个划分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Conquer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递归调用算法将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+1,…,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求解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Combine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无操作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63D455-A1CF-7446-8755-4A0CA4A4E9DB}"/>
              </a:ext>
            </a:extLst>
          </p:cNvPr>
          <p:cNvSpPr txBox="1"/>
          <p:nvPr/>
        </p:nvSpPr>
        <p:spPr>
          <a:xfrm>
            <a:off x="7236296" y="5905926"/>
            <a:ext cx="1799754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FF0000"/>
                </a:solidFill>
              </a:rPr>
              <a:t>Divide</a:t>
            </a:r>
            <a:r>
              <a:rPr lang="zh-CN" altLang="en-US" sz="1600" dirty="0">
                <a:solidFill>
                  <a:srgbClr val="FF0000"/>
                </a:solidFill>
              </a:rPr>
              <a:t>需要时间消耗，而</a:t>
            </a:r>
            <a:r>
              <a:rPr lang="en-US" altLang="zh-CN" sz="1600" dirty="0">
                <a:solidFill>
                  <a:srgbClr val="FF0000"/>
                </a:solidFill>
              </a:rPr>
              <a:t>Combine</a:t>
            </a:r>
            <a:r>
              <a:rPr lang="zh-CN" altLang="en-US" sz="1600" dirty="0">
                <a:solidFill>
                  <a:srgbClr val="FF0000"/>
                </a:solidFill>
              </a:rPr>
              <a:t>没有时间消耗。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5CA7-DFCB-B24E-B110-93691580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4" name="Text Box 30">
            <a:extLst>
              <a:ext uri="{FF2B5EF4-FFF2-40B4-BE49-F238E27FC236}">
                <a16:creationId xmlns:a16="http://schemas.microsoft.com/office/drawing/2014/main" id="{0CDF3BC6-53AD-224B-8B8D-16076BF1A0CB}"/>
              </a:ext>
            </a:extLst>
          </p:cNvPr>
          <p:cNvSpPr txBox="1"/>
          <p:nvPr/>
        </p:nvSpPr>
        <p:spPr>
          <a:xfrm>
            <a:off x="683568" y="1340768"/>
            <a:ext cx="8208962" cy="489364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QuickSort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Input:   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],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Output: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排序后的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&lt;j)</a:t>
            </a: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选择划分元素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k=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Partition(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A,i,j,x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完成划分</a:t>
            </a: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QuickSort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A,i,k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             //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递归求解子问题</a:t>
            </a:r>
          </a:p>
          <a:p>
            <a:pPr marL="457200" lvl="0" indent="-457200" eaLnBrk="1" hangingPunct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QuickSort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A,k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24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,j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marL="457200" lvl="0" indent="-45720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7D135-E2B7-6843-AFB1-1A6A3C1052DA}"/>
              </a:ext>
            </a:extLst>
          </p:cNvPr>
          <p:cNvSpPr txBox="1"/>
          <p:nvPr/>
        </p:nvSpPr>
        <p:spPr>
          <a:xfrm>
            <a:off x="5004048" y="3505656"/>
            <a:ext cx="2664296" cy="707886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</a:rPr>
              <a:t>无需额外的合并操作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l"/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为：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原址排序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C074-3D60-554E-97A7-8FD5C715C144}"/>
              </a:ext>
            </a:extLst>
          </p:cNvPr>
          <p:cNvSpPr txBox="1"/>
          <p:nvPr/>
        </p:nvSpPr>
        <p:spPr>
          <a:xfrm>
            <a:off x="467544" y="5842337"/>
            <a:ext cx="7632848" cy="1015663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</a:rPr>
              <a:t>在排序算法中，如果输入数组中仅有常数个元素需要在排序过程中存储在数组之外，则称排序算法是原址的。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l"/>
            <a:r>
              <a:rPr lang="zh-CN" altLang="en-US" sz="2000" dirty="0">
                <a:solidFill>
                  <a:srgbClr val="FF0000"/>
                </a:solidFill>
              </a:rPr>
              <a:t>插入排序，快速排序都是原址排序，归并排序不是原址排序。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2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F702AC-6520-814F-823D-909A768C8CB2}"/>
              </a:ext>
            </a:extLst>
          </p:cNvPr>
          <p:cNvGrpSpPr/>
          <p:nvPr/>
        </p:nvGrpSpPr>
        <p:grpSpPr>
          <a:xfrm>
            <a:off x="967556" y="188913"/>
            <a:ext cx="7708900" cy="6264275"/>
            <a:chOff x="1435100" y="188913"/>
            <a:chExt cx="7708900" cy="6264275"/>
          </a:xfrm>
        </p:grpSpPr>
        <p:sp>
          <p:nvSpPr>
            <p:cNvPr id="78850" name="Rectangle 2"/>
            <p:cNvSpPr>
              <a:spLocks noChangeArrowheads="1"/>
            </p:cNvSpPr>
            <p:nvPr/>
          </p:nvSpPr>
          <p:spPr bwMode="auto">
            <a:xfrm>
              <a:off x="2843213" y="188913"/>
              <a:ext cx="2751138" cy="576263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原始问题</a:t>
              </a:r>
            </a:p>
          </p:txBody>
        </p:sp>
        <p:sp>
          <p:nvSpPr>
            <p:cNvPr id="78851" name="Oval 3"/>
            <p:cNvSpPr>
              <a:spLocks noChangeArrowheads="1"/>
            </p:cNvSpPr>
            <p:nvPr/>
          </p:nvSpPr>
          <p:spPr bwMode="auto">
            <a:xfrm>
              <a:off x="1435100" y="2924175"/>
              <a:ext cx="1600200" cy="503238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求解子问题</a:t>
              </a:r>
            </a:p>
          </p:txBody>
        </p:sp>
        <p:sp>
          <p:nvSpPr>
            <p:cNvPr id="78852" name="Rectangle 4"/>
            <p:cNvSpPr>
              <a:spLocks noChangeArrowheads="1"/>
            </p:cNvSpPr>
            <p:nvPr/>
          </p:nvSpPr>
          <p:spPr bwMode="auto">
            <a:xfrm>
              <a:off x="1692275" y="2205038"/>
              <a:ext cx="1087438" cy="431800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子问题</a:t>
              </a:r>
            </a:p>
          </p:txBody>
        </p:sp>
        <p:sp>
          <p:nvSpPr>
            <p:cNvPr id="78853" name="Rectangle 5"/>
            <p:cNvSpPr>
              <a:spLocks noChangeArrowheads="1"/>
            </p:cNvSpPr>
            <p:nvPr/>
          </p:nvSpPr>
          <p:spPr bwMode="auto">
            <a:xfrm>
              <a:off x="3676650" y="2205038"/>
              <a:ext cx="1087438" cy="431800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子问题</a:t>
              </a:r>
            </a:p>
          </p:txBody>
        </p:sp>
        <p:sp>
          <p:nvSpPr>
            <p:cNvPr id="78854" name="Rectangle 6"/>
            <p:cNvSpPr>
              <a:spLocks noChangeArrowheads="1"/>
            </p:cNvSpPr>
            <p:nvPr/>
          </p:nvSpPr>
          <p:spPr bwMode="auto">
            <a:xfrm>
              <a:off x="6108700" y="2205038"/>
              <a:ext cx="1087438" cy="431800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子问题</a:t>
              </a:r>
            </a:p>
          </p:txBody>
        </p:sp>
        <p:sp>
          <p:nvSpPr>
            <p:cNvPr id="78855" name="Text Box 7"/>
            <p:cNvSpPr txBox="1">
              <a:spLocks noChangeArrowheads="1"/>
            </p:cNvSpPr>
            <p:nvPr/>
          </p:nvSpPr>
          <p:spPr bwMode="auto">
            <a:xfrm>
              <a:off x="5213350" y="1989138"/>
              <a:ext cx="523875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…</a:t>
              </a:r>
            </a:p>
          </p:txBody>
        </p:sp>
        <p:sp>
          <p:nvSpPr>
            <p:cNvPr id="78856" name="Oval 8"/>
            <p:cNvSpPr>
              <a:spLocks noChangeArrowheads="1"/>
            </p:cNvSpPr>
            <p:nvPr/>
          </p:nvSpPr>
          <p:spPr bwMode="auto">
            <a:xfrm>
              <a:off x="3421063" y="2925763"/>
              <a:ext cx="1600200" cy="503238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求解子问题</a:t>
              </a:r>
            </a:p>
          </p:txBody>
        </p:sp>
        <p:sp>
          <p:nvSpPr>
            <p:cNvPr id="78857" name="Oval 9"/>
            <p:cNvSpPr>
              <a:spLocks noChangeArrowheads="1"/>
            </p:cNvSpPr>
            <p:nvPr/>
          </p:nvSpPr>
          <p:spPr bwMode="auto">
            <a:xfrm>
              <a:off x="5851525" y="2924175"/>
              <a:ext cx="1600200" cy="503238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求解子问题</a:t>
              </a:r>
            </a:p>
          </p:txBody>
        </p:sp>
        <p:sp>
          <p:nvSpPr>
            <p:cNvPr id="78858" name="Rectangle 10"/>
            <p:cNvSpPr>
              <a:spLocks noChangeArrowheads="1"/>
            </p:cNvSpPr>
            <p:nvPr/>
          </p:nvSpPr>
          <p:spPr bwMode="auto">
            <a:xfrm>
              <a:off x="1627188" y="3860800"/>
              <a:ext cx="1343025" cy="431800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子问题解</a:t>
              </a:r>
            </a:p>
          </p:txBody>
        </p:sp>
        <p:sp>
          <p:nvSpPr>
            <p:cNvPr id="78859" name="Rectangle 11"/>
            <p:cNvSpPr>
              <a:spLocks noChangeArrowheads="1"/>
            </p:cNvSpPr>
            <p:nvPr/>
          </p:nvSpPr>
          <p:spPr bwMode="auto">
            <a:xfrm>
              <a:off x="3613150" y="3860800"/>
              <a:ext cx="1343025" cy="431800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子问题解</a:t>
              </a:r>
            </a:p>
          </p:txBody>
        </p:sp>
        <p:sp>
          <p:nvSpPr>
            <p:cNvPr id="78860" name="Rectangle 12"/>
            <p:cNvSpPr>
              <a:spLocks noChangeArrowheads="1"/>
            </p:cNvSpPr>
            <p:nvPr/>
          </p:nvSpPr>
          <p:spPr bwMode="auto">
            <a:xfrm>
              <a:off x="6043613" y="3860800"/>
              <a:ext cx="1343025" cy="431800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子问题解</a:t>
              </a:r>
            </a:p>
          </p:txBody>
        </p:sp>
        <p:sp>
          <p:nvSpPr>
            <p:cNvPr id="78861" name="Text Box 13"/>
            <p:cNvSpPr txBox="1">
              <a:spLocks noChangeArrowheads="1"/>
            </p:cNvSpPr>
            <p:nvPr/>
          </p:nvSpPr>
          <p:spPr bwMode="auto">
            <a:xfrm>
              <a:off x="5213350" y="3641725"/>
              <a:ext cx="523875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…</a:t>
              </a:r>
            </a:p>
          </p:txBody>
        </p:sp>
        <p:sp>
          <p:nvSpPr>
            <p:cNvPr id="78862" name="Oval 14"/>
            <p:cNvSpPr>
              <a:spLocks noChangeArrowheads="1"/>
            </p:cNvSpPr>
            <p:nvPr/>
          </p:nvSpPr>
          <p:spPr bwMode="auto">
            <a:xfrm>
              <a:off x="3421063" y="4797425"/>
              <a:ext cx="1728788" cy="574675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合并子解</a:t>
              </a:r>
            </a:p>
          </p:txBody>
        </p:sp>
        <p:sp>
          <p:nvSpPr>
            <p:cNvPr id="78863" name="Oval 15"/>
            <p:cNvSpPr>
              <a:spLocks noChangeArrowheads="1"/>
            </p:cNvSpPr>
            <p:nvPr/>
          </p:nvSpPr>
          <p:spPr bwMode="auto">
            <a:xfrm>
              <a:off x="3355975" y="1196975"/>
              <a:ext cx="1855788" cy="431800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问题分解</a:t>
              </a:r>
            </a:p>
          </p:txBody>
        </p:sp>
        <p:sp>
          <p:nvSpPr>
            <p:cNvPr id="78864" name="Line 16"/>
            <p:cNvSpPr/>
            <p:nvPr/>
          </p:nvSpPr>
          <p:spPr>
            <a:xfrm>
              <a:off x="4251325" y="765175"/>
              <a:ext cx="0" cy="431800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65" name="Line 17"/>
            <p:cNvSpPr/>
            <p:nvPr/>
          </p:nvSpPr>
          <p:spPr>
            <a:xfrm flipH="1">
              <a:off x="2266950" y="1557338"/>
              <a:ext cx="1346200" cy="647700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66" name="Line 18"/>
            <p:cNvSpPr/>
            <p:nvPr/>
          </p:nvSpPr>
          <p:spPr>
            <a:xfrm>
              <a:off x="4251325" y="1628775"/>
              <a:ext cx="0" cy="576263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67" name="Line 19"/>
            <p:cNvSpPr/>
            <p:nvPr/>
          </p:nvSpPr>
          <p:spPr>
            <a:xfrm>
              <a:off x="5021263" y="1557338"/>
              <a:ext cx="1535112" cy="647700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68" name="Line 20"/>
            <p:cNvSpPr/>
            <p:nvPr/>
          </p:nvSpPr>
          <p:spPr>
            <a:xfrm>
              <a:off x="2203450" y="2636838"/>
              <a:ext cx="0" cy="287337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69" name="Line 21"/>
            <p:cNvSpPr/>
            <p:nvPr/>
          </p:nvSpPr>
          <p:spPr>
            <a:xfrm>
              <a:off x="4251325" y="2636838"/>
              <a:ext cx="0" cy="287337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70" name="Line 22"/>
            <p:cNvSpPr/>
            <p:nvPr/>
          </p:nvSpPr>
          <p:spPr>
            <a:xfrm>
              <a:off x="6621463" y="2636838"/>
              <a:ext cx="0" cy="287337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71" name="Line 23"/>
            <p:cNvSpPr/>
            <p:nvPr/>
          </p:nvSpPr>
          <p:spPr>
            <a:xfrm>
              <a:off x="2203450" y="3429000"/>
              <a:ext cx="0" cy="431800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72" name="Line 24"/>
            <p:cNvSpPr/>
            <p:nvPr/>
          </p:nvSpPr>
          <p:spPr>
            <a:xfrm>
              <a:off x="4251325" y="3429000"/>
              <a:ext cx="0" cy="431800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73" name="Line 25"/>
            <p:cNvSpPr/>
            <p:nvPr/>
          </p:nvSpPr>
          <p:spPr>
            <a:xfrm>
              <a:off x="6621463" y="3429000"/>
              <a:ext cx="0" cy="431800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74" name="Line 26"/>
            <p:cNvSpPr/>
            <p:nvPr/>
          </p:nvSpPr>
          <p:spPr>
            <a:xfrm>
              <a:off x="2203450" y="4292600"/>
              <a:ext cx="1281113" cy="649288"/>
            </a:xfrm>
            <a:prstGeom prst="line">
              <a:avLst/>
            </a:prstGeom>
            <a:ln w="12700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75" name="Line 27"/>
            <p:cNvSpPr/>
            <p:nvPr/>
          </p:nvSpPr>
          <p:spPr>
            <a:xfrm>
              <a:off x="4251325" y="4292600"/>
              <a:ext cx="0" cy="504825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76" name="Line 28"/>
            <p:cNvSpPr/>
            <p:nvPr/>
          </p:nvSpPr>
          <p:spPr>
            <a:xfrm flipH="1">
              <a:off x="5084763" y="4292600"/>
              <a:ext cx="1600200" cy="649288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77" name="Line 29"/>
            <p:cNvSpPr/>
            <p:nvPr/>
          </p:nvSpPr>
          <p:spPr>
            <a:xfrm>
              <a:off x="4251325" y="5373688"/>
              <a:ext cx="0" cy="503237"/>
            </a:xfrm>
            <a:prstGeom prst="line">
              <a:avLst/>
            </a:prstGeom>
            <a:ln w="28575" cap="sq" cmpd="sng">
              <a:solidFill>
                <a:schemeClr val="accent2"/>
              </a:solidFill>
              <a:prstDash val="solid"/>
              <a:miter/>
              <a:headEnd type="none" w="sm" len="sm"/>
              <a:tailEnd type="triangle" w="sm" len="sm"/>
            </a:ln>
          </p:spPr>
        </p:sp>
        <p:sp>
          <p:nvSpPr>
            <p:cNvPr id="78878" name="AutoShape 30"/>
            <p:cNvSpPr>
              <a:spLocks noChangeArrowheads="1"/>
            </p:cNvSpPr>
            <p:nvPr/>
          </p:nvSpPr>
          <p:spPr bwMode="auto">
            <a:xfrm>
              <a:off x="5980113" y="476250"/>
              <a:ext cx="1984375" cy="792163"/>
            </a:xfrm>
            <a:prstGeom prst="wedgeRoundRectCallout">
              <a:avLst>
                <a:gd name="adj1" fmla="val -87556"/>
                <a:gd name="adj2" fmla="val 59417"/>
                <a:gd name="adj3" fmla="val 16667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>
                  <a:ln>
                    <a:noFill/>
                  </a:ln>
                  <a:solidFill>
                    <a:srgbClr val="0058DA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Monotype Corsiva" panose="03010101010201010101" pitchFamily="66" charset="0"/>
                  <a:ea typeface="宋体" panose="02010600030101010101" pitchFamily="2" charset="-122"/>
                  <a:cs typeface="+mn-cs"/>
                </a:rPr>
                <a:t>Divide</a:t>
              </a:r>
            </a:p>
          </p:txBody>
        </p:sp>
        <p:sp>
          <p:nvSpPr>
            <p:cNvPr id="78879" name="AutoShape 31"/>
            <p:cNvSpPr>
              <a:spLocks noChangeArrowheads="1"/>
            </p:cNvSpPr>
            <p:nvPr/>
          </p:nvSpPr>
          <p:spPr bwMode="auto">
            <a:xfrm>
              <a:off x="7388225" y="2133600"/>
              <a:ext cx="1755775" cy="792163"/>
            </a:xfrm>
            <a:prstGeom prst="wedgeRoundRectCallout">
              <a:avLst>
                <a:gd name="adj1" fmla="val -48310"/>
                <a:gd name="adj2" fmla="val 72245"/>
                <a:gd name="adj3" fmla="val 16667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>
                  <a:ln>
                    <a:noFill/>
                  </a:ln>
                  <a:solidFill>
                    <a:srgbClr val="0058DA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Monotype Corsiva" panose="03010101010201010101" pitchFamily="66" charset="0"/>
                  <a:ea typeface="宋体" panose="02010600030101010101" pitchFamily="2" charset="-122"/>
                  <a:cs typeface="+mn-cs"/>
                </a:rPr>
                <a:t>Conquer</a:t>
              </a:r>
            </a:p>
          </p:txBody>
        </p:sp>
        <p:sp>
          <p:nvSpPr>
            <p:cNvPr id="78880" name="AutoShape 32"/>
            <p:cNvSpPr>
              <a:spLocks noChangeArrowheads="1"/>
            </p:cNvSpPr>
            <p:nvPr/>
          </p:nvSpPr>
          <p:spPr bwMode="auto">
            <a:xfrm>
              <a:off x="6684963" y="4508500"/>
              <a:ext cx="1792288" cy="936625"/>
            </a:xfrm>
            <a:prstGeom prst="wedgeRoundRectCallout">
              <a:avLst>
                <a:gd name="adj1" fmla="val -137875"/>
                <a:gd name="adj2" fmla="val 21356"/>
                <a:gd name="adj3" fmla="val 16667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>
                  <a:ln>
                    <a:noFill/>
                  </a:ln>
                  <a:solidFill>
                    <a:srgbClr val="0058DA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Monotype Corsiva" panose="03010101010201010101" pitchFamily="66" charset="0"/>
                  <a:ea typeface="宋体" panose="02010600030101010101" pitchFamily="2" charset="-122"/>
                  <a:cs typeface="+mn-cs"/>
                </a:rPr>
                <a:t>Merge</a:t>
              </a:r>
            </a:p>
          </p:txBody>
        </p:sp>
        <p:sp>
          <p:nvSpPr>
            <p:cNvPr id="52258" name="Rectangle 33"/>
            <p:cNvSpPr/>
            <p:nvPr/>
          </p:nvSpPr>
          <p:spPr>
            <a:xfrm>
              <a:off x="3867150" y="6092825"/>
              <a:ext cx="1536700" cy="3603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78882" name="Rectangle 34"/>
            <p:cNvSpPr>
              <a:spLocks noChangeArrowheads="1"/>
            </p:cNvSpPr>
            <p:nvPr/>
          </p:nvSpPr>
          <p:spPr bwMode="auto">
            <a:xfrm>
              <a:off x="3035300" y="5876925"/>
              <a:ext cx="2432050" cy="576263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原始问题的解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71CD-44D6-8A43-9B40-10ACF80E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FD18-9556-9B4A-A450-4EEA00B1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308904"/>
            <a:ext cx="8229600" cy="4863296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关键步骤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(Partition)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F3381CFF-3F4F-0F48-9103-F3C3A6EAA3AD}"/>
              </a:ext>
            </a:extLst>
          </p:cNvPr>
          <p:cNvSpPr txBox="1"/>
          <p:nvPr/>
        </p:nvSpPr>
        <p:spPr>
          <a:xfrm>
            <a:off x="323850" y="1772816"/>
            <a:ext cx="5472113" cy="466725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9    4    8    6    5    2    1   3   7  10 =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</a:rPr>
              <a:t>[</a:t>
            </a: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B4CCA3B3-4BF3-8D4A-81AC-48C49E2B61ED}"/>
              </a:ext>
            </a:extLst>
          </p:cNvPr>
          <p:cNvSpPr txBox="1"/>
          <p:nvPr/>
        </p:nvSpPr>
        <p:spPr>
          <a:xfrm>
            <a:off x="323850" y="2242716"/>
            <a:ext cx="5472113" cy="466725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2400" dirty="0">
                <a:latin typeface="Times New Roman" panose="02020603050405020304" pitchFamily="18" charset="0"/>
              </a:rPr>
              <a:t>    4    8    6    5    2    1 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</a:rPr>
              <a:t>   7  10 =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</a:rPr>
              <a:t>[</a:t>
            </a: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98137C8C-13D4-6E4D-8D02-200B7163EE17}"/>
              </a:ext>
            </a:extLst>
          </p:cNvPr>
          <p:cNvSpPr txBox="1"/>
          <p:nvPr/>
        </p:nvSpPr>
        <p:spPr>
          <a:xfrm>
            <a:off x="323850" y="2745953"/>
            <a:ext cx="5472113" cy="466725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</a:rPr>
              <a:t>    4  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2400" dirty="0">
                <a:latin typeface="Times New Roman" panose="02020603050405020304" pitchFamily="18" charset="0"/>
              </a:rPr>
              <a:t>    6    5    2  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</a:rPr>
              <a:t>   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2400" dirty="0">
                <a:latin typeface="Times New Roman" panose="02020603050405020304" pitchFamily="18" charset="0"/>
              </a:rPr>
              <a:t>   7  10 =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</a:rPr>
              <a:t>[</a:t>
            </a: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6769BFAF-25A8-2249-989F-DBEA255E2F6B}"/>
              </a:ext>
            </a:extLst>
          </p:cNvPr>
          <p:cNvSpPr txBox="1"/>
          <p:nvPr/>
        </p:nvSpPr>
        <p:spPr>
          <a:xfrm>
            <a:off x="323850" y="3212678"/>
            <a:ext cx="5472113" cy="466725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</a:rPr>
              <a:t>    4    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</a:rPr>
              <a:t>    6    5    2    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2400" dirty="0">
                <a:latin typeface="Times New Roman" panose="02020603050405020304" pitchFamily="18" charset="0"/>
              </a:rPr>
              <a:t>   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2400" dirty="0">
                <a:latin typeface="Times New Roman" panose="02020603050405020304" pitchFamily="18" charset="0"/>
              </a:rPr>
              <a:t>   7  10 =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</a:rPr>
              <a:t>[</a:t>
            </a: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F4754C0C-370C-1841-8744-587438897FB2}"/>
              </a:ext>
            </a:extLst>
          </p:cNvPr>
          <p:cNvSpPr txBox="1"/>
          <p:nvPr/>
        </p:nvSpPr>
        <p:spPr>
          <a:xfrm>
            <a:off x="323850" y="3644478"/>
            <a:ext cx="5472113" cy="466725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</a:rPr>
              <a:t>    4    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</a:rPr>
              <a:t>    6    5  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2400" dirty="0">
                <a:latin typeface="Times New Roman" panose="02020603050405020304" pitchFamily="18" charset="0"/>
              </a:rPr>
              <a:t>   </a:t>
            </a:r>
            <a:r>
              <a:rPr lang="en-US" altLang="zh-CN" sz="2400" dirty="0">
                <a:solidFill>
                  <a:srgbClr val="FFFF00"/>
                </a:solidFill>
                <a:latin typeface="Times New Roman" panose="02020603050405020304" pitchFamily="18" charset="0"/>
              </a:rPr>
              <a:t>9</a:t>
            </a:r>
            <a:r>
              <a:rPr lang="en-US" altLang="zh-CN" sz="2400" dirty="0">
                <a:latin typeface="Times New Roman" panose="02020603050405020304" pitchFamily="18" charset="0"/>
              </a:rPr>
              <a:t>   7  10 =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</a:rPr>
              <a:t>[</a:t>
            </a:r>
            <a:r>
              <a:rPr lang="en-US" altLang="zh-CN" sz="2400" i="1" dirty="0"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latin typeface="Times New Roman" panose="02020603050405020304" pitchFamily="18" charset="0"/>
              </a:rPr>
              <a:t>]</a:t>
            </a:r>
          </a:p>
        </p:txBody>
      </p:sp>
      <p:grpSp>
        <p:nvGrpSpPr>
          <p:cNvPr id="9" name="Group 16">
            <a:extLst>
              <a:ext uri="{FF2B5EF4-FFF2-40B4-BE49-F238E27FC236}">
                <a16:creationId xmlns:a16="http://schemas.microsoft.com/office/drawing/2014/main" id="{4F37A3FD-434E-844C-9167-87F16A4981E5}"/>
              </a:ext>
            </a:extLst>
          </p:cNvPr>
          <p:cNvGrpSpPr/>
          <p:nvPr/>
        </p:nvGrpSpPr>
        <p:grpSpPr>
          <a:xfrm>
            <a:off x="323850" y="4149303"/>
            <a:ext cx="8208963" cy="466725"/>
            <a:chOff x="204" y="2160"/>
            <a:chExt cx="5171" cy="294"/>
          </a:xfrm>
        </p:grpSpPr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99D0AFC4-5481-1B44-A273-60A9A73A3183}"/>
                </a:ext>
              </a:extLst>
            </p:cNvPr>
            <p:cNvSpPr txBox="1"/>
            <p:nvPr/>
          </p:nvSpPr>
          <p:spPr>
            <a:xfrm>
              <a:off x="204" y="2160"/>
              <a:ext cx="2812" cy="294"/>
            </a:xfrm>
            <a:prstGeom prst="rect">
              <a:avLst/>
            </a:prstGeom>
            <a:solidFill>
              <a:srgbClr val="33CCFF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dirty="0">
                  <a:solidFill>
                    <a:srgbClr val="FFFF00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    4    </a:t>
              </a:r>
              <a:r>
                <a:rPr lang="en-US" altLang="zh-CN" sz="2400" dirty="0">
                  <a:solidFill>
                    <a:srgbClr val="FFFF00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    6    5   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2=</a:t>
              </a:r>
              <a:r>
                <a:rPr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[</a:t>
              </a:r>
              <a:r>
                <a:rPr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,…,</a:t>
              </a:r>
              <a:r>
                <a:rPr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high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]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323EBA93-3A8A-D147-A749-3A8FA8911E7E}"/>
                </a:ext>
              </a:extLst>
            </p:cNvPr>
            <p:cNvSpPr txBox="1"/>
            <p:nvPr/>
          </p:nvSpPr>
          <p:spPr>
            <a:xfrm>
              <a:off x="3107" y="2160"/>
              <a:ext cx="2268" cy="294"/>
            </a:xfrm>
            <a:prstGeom prst="rect">
              <a:avLst/>
            </a:prstGeom>
            <a:solidFill>
              <a:srgbClr val="33CCFF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8   </a:t>
              </a:r>
              <a:r>
                <a:rPr lang="en-US" altLang="zh-CN" sz="2400" dirty="0">
                  <a:solidFill>
                    <a:srgbClr val="FFFF00"/>
                  </a:solidFill>
                  <a:latin typeface="Times New Roman" panose="02020603050405020304" pitchFamily="18" charset="0"/>
                </a:rPr>
                <a:t>9 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  7  10=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[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high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+1,…,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j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]</a:t>
              </a:r>
            </a:p>
          </p:txBody>
        </p:sp>
      </p:grpSp>
      <p:sp>
        <p:nvSpPr>
          <p:cNvPr id="12" name="Text Box 15">
            <a:extLst>
              <a:ext uri="{FF2B5EF4-FFF2-40B4-BE49-F238E27FC236}">
                <a16:creationId xmlns:a16="http://schemas.microsoft.com/office/drawing/2014/main" id="{A670ECFE-C586-AA44-BCD4-75E593F10842}"/>
              </a:ext>
            </a:extLst>
          </p:cNvPr>
          <p:cNvSpPr txBox="1"/>
          <p:nvPr/>
        </p:nvSpPr>
        <p:spPr>
          <a:xfrm>
            <a:off x="215106" y="4818896"/>
            <a:ext cx="8713787" cy="178510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指针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low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从低区中找出应放到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之后的第一个元素，</a:t>
            </a: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指针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从高区中找出应放到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之前的第一个元素，</a:t>
            </a: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low&lt;high,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则交换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low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标记的两个元素的位置；</a:t>
            </a: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否则划分位置就是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4EE44941-5416-9348-B19B-F1739B9DCC98}"/>
              </a:ext>
            </a:extLst>
          </p:cNvPr>
          <p:cNvSpPr txBox="1"/>
          <p:nvPr/>
        </p:nvSpPr>
        <p:spPr>
          <a:xfrm>
            <a:off x="5436096" y="3661093"/>
            <a:ext cx="3000122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指定划分标准 </a:t>
            </a:r>
            <a:r>
              <a:rPr lang="en-US" altLang="zh-CN" sz="1800" i="1" dirty="0">
                <a:latin typeface="Times New Roman" panose="02020603050405020304" pitchFamily="18" charset="0"/>
              </a:rPr>
              <a:t>x</a:t>
            </a:r>
            <a:r>
              <a:rPr lang="en-US" altLang="zh-CN" sz="1800" dirty="0">
                <a:latin typeface="Times New Roman" panose="02020603050405020304" pitchFamily="18" charset="0"/>
              </a:rPr>
              <a:t>=7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BFF20-211E-B74C-9A20-C5CD5945D241}"/>
              </a:ext>
            </a:extLst>
          </p:cNvPr>
          <p:cNvSpPr txBox="1"/>
          <p:nvPr/>
        </p:nvSpPr>
        <p:spPr>
          <a:xfrm>
            <a:off x="5867649" y="1128280"/>
            <a:ext cx="3178340" cy="2585323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Divide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</a:p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确定一个划分标准</a:t>
            </a:r>
            <a:r>
              <a:rPr lang="en-US" altLang="zh-CN" sz="16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（可以随机，或者指定，或者按照一定规则（例如第一个元素）等），将数组中小于</a:t>
            </a:r>
            <a:r>
              <a:rPr lang="en-US" altLang="zh-CN" sz="16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的元素放到数组的前面部分，大于</a:t>
            </a:r>
            <a:r>
              <a:rPr lang="en-US" altLang="zh-CN" sz="16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的元素放到数组的后面部分，并返回一个划分</a:t>
            </a:r>
            <a:r>
              <a:rPr lang="en-US" altLang="zh-CN" sz="16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问：如何不利用额外存储空间进行原址分割操作？</a:t>
            </a:r>
          </a:p>
        </p:txBody>
      </p:sp>
    </p:spTree>
    <p:extLst>
      <p:ext uri="{BB962C8B-B14F-4D97-AF65-F5344CB8AC3E}">
        <p14:creationId xmlns:p14="http://schemas.microsoft.com/office/powerpoint/2010/main" val="22718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1397-4708-0140-9F26-1C574D2A3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</p:spPr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4" name="Text Box 14">
            <a:extLst>
              <a:ext uri="{FF2B5EF4-FFF2-40B4-BE49-F238E27FC236}">
                <a16:creationId xmlns:a16="http://schemas.microsoft.com/office/drawing/2014/main" id="{955155BB-6D4D-734C-9AC4-2D5A43BDEF46}"/>
              </a:ext>
            </a:extLst>
          </p:cNvPr>
          <p:cNvSpPr txBox="1"/>
          <p:nvPr/>
        </p:nvSpPr>
        <p:spPr>
          <a:xfrm>
            <a:off x="323528" y="1293100"/>
            <a:ext cx="8064895" cy="51398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Partition(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Input:   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],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Output: 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划分位置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中的元素均小于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+1,…,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 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中的元素均大于（等于）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</a:p>
          <a:p>
            <a:pPr marL="457200" lvl="0" indent="-457200" eaLnBrk="1" hangingPunct="1">
              <a:spcBef>
                <a:spcPct val="50000"/>
              </a:spcBef>
              <a:buAutoNum type="arabicPeriod"/>
            </a:pP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lvl="0" indent="-457200" eaLnBrk="1" hangingPunct="1">
              <a:spcBef>
                <a:spcPct val="5000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&lt;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) Do</a:t>
            </a:r>
          </a:p>
          <a:p>
            <a:pPr marL="457200" lvl="0" indent="-457200" eaLnBrk="1" hangingPunct="1">
              <a:spcBef>
                <a:spcPct val="5000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swap(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],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]);</a:t>
            </a:r>
          </a:p>
          <a:p>
            <a:pPr marL="457200" lvl="0" indent="-457200" eaLnBrk="1" hangingPunct="1">
              <a:spcBef>
                <a:spcPct val="5000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&lt;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5000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+1;</a:t>
            </a:r>
          </a:p>
          <a:p>
            <a:pPr marL="457200" lvl="0" indent="-457200" eaLnBrk="1" hangingPunct="1">
              <a:spcBef>
                <a:spcPct val="5000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&gt;=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5000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-1;</a:t>
            </a:r>
          </a:p>
          <a:p>
            <a:pPr marL="457200" lvl="0" indent="-457200" eaLnBrk="1" hangingPunct="1">
              <a:spcBef>
                <a:spcPct val="5000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return(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AA12F-957E-EB46-BA4E-D4D4B391A516}"/>
              </a:ext>
            </a:extLst>
          </p:cNvPr>
          <p:cNvSpPr txBox="1"/>
          <p:nvPr/>
        </p:nvSpPr>
        <p:spPr>
          <a:xfrm>
            <a:off x="4932040" y="4725144"/>
            <a:ext cx="3030488" cy="707886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00"/>
                </a:solidFill>
              </a:rPr>
              <a:t>《</a:t>
            </a:r>
            <a:r>
              <a:rPr lang="zh-CN" altLang="en-US" sz="2000" dirty="0">
                <a:solidFill>
                  <a:srgbClr val="FF0000"/>
                </a:solidFill>
              </a:rPr>
              <a:t>算法导论</a:t>
            </a:r>
            <a:r>
              <a:rPr lang="en-US" altLang="zh-CN" sz="2000" dirty="0">
                <a:solidFill>
                  <a:srgbClr val="FF0000"/>
                </a:solidFill>
              </a:rPr>
              <a:t>》7.1</a:t>
            </a:r>
            <a:r>
              <a:rPr lang="zh-CN" altLang="en-US" sz="2000" dirty="0">
                <a:solidFill>
                  <a:srgbClr val="FF0000"/>
                </a:solidFill>
              </a:rPr>
              <a:t>节提供了另外一种思路。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D38A47-11FA-DD46-A03A-5CC12326485D}"/>
                  </a:ext>
                </a:extLst>
              </p:cNvPr>
              <p:cNvSpPr txBox="1"/>
              <p:nvPr/>
            </p:nvSpPr>
            <p:spPr>
              <a:xfrm>
                <a:off x="4949787" y="5739934"/>
                <a:ext cx="3030488" cy="4001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dirty="0">
                    <a:solidFill>
                      <a:srgbClr val="FF0000"/>
                    </a:solidFill>
                  </a:rPr>
                  <a:t>Partition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算法复杂性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D38A47-11FA-DD46-A03A-5CC123264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787" y="5739934"/>
                <a:ext cx="3030488" cy="400110"/>
              </a:xfrm>
              <a:prstGeom prst="rect">
                <a:avLst/>
              </a:prstGeom>
              <a:blipFill>
                <a:blip r:embed="rId2"/>
                <a:stretch>
                  <a:fillRect l="-2075" t="-8824" b="-23529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9B5B36-B841-CB44-A12F-EDE964E8C1DF}"/>
              </a:ext>
            </a:extLst>
          </p:cNvPr>
          <p:cNvSpPr txBox="1"/>
          <p:nvPr/>
        </p:nvSpPr>
        <p:spPr>
          <a:xfrm>
            <a:off x="4958151" y="3028890"/>
            <a:ext cx="3030488" cy="1015663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</a:rPr>
              <a:t>快速排序也通过交换元素调整数据次序，类似冒泡排序。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1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1397-4708-0140-9F26-1C574D2A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F67C3A96-3B96-8B40-9A36-EFBEAFB1AE43}"/>
              </a:ext>
            </a:extLst>
          </p:cNvPr>
          <p:cNvSpPr txBox="1"/>
          <p:nvPr/>
        </p:nvSpPr>
        <p:spPr>
          <a:xfrm>
            <a:off x="347152" y="3523203"/>
            <a:ext cx="8640762" cy="286232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Partition(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x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i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;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&lt;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)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swap(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],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]);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 &lt;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 &gt;=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-1;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  <a:ea typeface="华文行楷" panose="02010800040101010101" pitchFamily="2" charset="-122"/>
              <a:sym typeface="Symbol" panose="05050102010706020507" pitchFamily="18" charset="2"/>
            </a:endParaRP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return(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C540E239-27B3-F846-B72F-4260A9393BF0}"/>
              </a:ext>
            </a:extLst>
          </p:cNvPr>
          <p:cNvSpPr txBox="1"/>
          <p:nvPr/>
        </p:nvSpPr>
        <p:spPr>
          <a:xfrm>
            <a:off x="347152" y="1268760"/>
            <a:ext cx="8473320" cy="22467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50000"/>
              </a:spcBef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QuickSort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Input:   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],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Output: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排序后的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                                 //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以确定的策略选择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x:</a:t>
            </a:r>
            <a:r>
              <a:rPr lang="zh-CN" altLang="en-US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例如选择第一个元素</a:t>
            </a:r>
            <a:endParaRPr lang="en-US" altLang="zh-CN" sz="2000" b="1" i="1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k=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Partition(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A,i,j,x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完成划分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QuickSort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A,i,k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             //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递归求解子问题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QuickSort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A,k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,j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40141-C534-AF4F-BAF9-E8A97F12191F}"/>
              </a:ext>
            </a:extLst>
          </p:cNvPr>
          <p:cNvSpPr txBox="1"/>
          <p:nvPr/>
        </p:nvSpPr>
        <p:spPr>
          <a:xfrm>
            <a:off x="3923928" y="3216171"/>
            <a:ext cx="180020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CN" sz="2000" dirty="0">
                <a:solidFill>
                  <a:srgbClr val="FF0000"/>
                </a:solidFill>
              </a:rPr>
              <a:t>不需</a:t>
            </a:r>
            <a:r>
              <a:rPr lang="zh-CN" altLang="en-US" sz="2000" dirty="0">
                <a:solidFill>
                  <a:srgbClr val="FF0000"/>
                </a:solidFill>
              </a:rPr>
              <a:t>合并操作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2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1397-4708-0140-9F26-1C574D2A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C540E239-27B3-F846-B72F-4260A9393BF0}"/>
              </a:ext>
            </a:extLst>
          </p:cNvPr>
          <p:cNvSpPr txBox="1"/>
          <p:nvPr/>
        </p:nvSpPr>
        <p:spPr>
          <a:xfrm>
            <a:off x="347152" y="1268760"/>
            <a:ext cx="8208962" cy="224676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50000"/>
              </a:spcBef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QuickSort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Input:   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], 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Output: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排序后的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                                 //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以确定的策略选择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zh-CN" altLang="en-US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zh-CN" altLang="en-US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例如第一个元素</a:t>
            </a:r>
            <a:endParaRPr lang="en-US" altLang="zh-CN" sz="2000" b="1" i="1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k=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Partition(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A,i,j,x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完成划分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QuickSort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A,i,k-1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             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递归求解子问题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QuickSort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A,k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,j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2B7FFDA3-0B27-C043-8789-776F0A32CC6D}"/>
              </a:ext>
            </a:extLst>
          </p:cNvPr>
          <p:cNvSpPr txBox="1"/>
          <p:nvPr/>
        </p:nvSpPr>
        <p:spPr>
          <a:xfrm>
            <a:off x="369992" y="3514001"/>
            <a:ext cx="8680873" cy="31700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Partition(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i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j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x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i+1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;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&lt;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)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swap(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],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]);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 &gt;=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&amp; low &lt;= 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 &lt;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zh-CN" altLang="en-US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&amp;  low &lt; 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+1;</a:t>
            </a:r>
          </a:p>
          <a:p>
            <a:pPr marL="457200" indent="-457200" eaLnBrk="1" hangingPunct="1"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Swap(A[</a:t>
            </a:r>
            <a:r>
              <a:rPr lang="en-US" altLang="zh-CN" sz="20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], A[high]);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CN" sz="20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交换</a:t>
            </a:r>
            <a:r>
              <a:rPr lang="zh-CN" altLang="en-US" sz="20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位于划分位置的元素和划分元素（第一个元素）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  <a:ea typeface="华文行楷" panose="02010800040101010101" pitchFamily="2" charset="-122"/>
              <a:sym typeface="Symbol" panose="05050102010706020507" pitchFamily="18" charset="2"/>
            </a:endParaRP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return(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14476-D02D-374B-973A-DE053D7D6D2E}"/>
              </a:ext>
            </a:extLst>
          </p:cNvPr>
          <p:cNvSpPr txBox="1"/>
          <p:nvPr/>
        </p:nvSpPr>
        <p:spPr>
          <a:xfrm>
            <a:off x="3421794" y="881425"/>
            <a:ext cx="5470685" cy="132343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稍微改进（不要求掌握）：</a:t>
            </a:r>
            <a:r>
              <a:rPr kumimoji="1"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划分元素</a:t>
            </a:r>
            <a:r>
              <a:rPr kumimoji="1"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x</a:t>
            </a:r>
            <a:r>
              <a:rPr kumimoji="1"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划分一次后，就不会再参与比较了。</a:t>
            </a:r>
            <a:endParaRPr lang="en-US" altLang="zh-CN" sz="1600" b="1" dirty="0">
              <a:solidFill>
                <a:srgbClr val="FF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 algn="just" eaLnBrk="1" hangingPunct="1">
              <a:spcBef>
                <a:spcPct val="0"/>
              </a:spcBef>
              <a:buNone/>
            </a:pPr>
            <a:r>
              <a:rPr lang="zh-CN" altLang="en-US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当用数列中一个元素作为划分元素时，</a:t>
            </a:r>
            <a:r>
              <a:rPr lang="zh-CN" altLang="en-US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使得划分位置</a:t>
            </a:r>
            <a:r>
              <a:rPr lang="en-US" altLang="zh-CN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为划分元素</a:t>
            </a:r>
            <a:r>
              <a:rPr lang="zh-CN" altLang="en-US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600" b="1" i="1" dirty="0" err="1"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16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k-1</a:t>
            </a:r>
            <a:r>
              <a:rPr lang="en-US" altLang="zh-CN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中的元素均小于</a:t>
            </a:r>
            <a:r>
              <a:rPr lang="en-US" altLang="zh-CN" sz="16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16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6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+1,…,</a:t>
            </a:r>
            <a:r>
              <a:rPr lang="en-US" altLang="zh-CN" sz="16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中的元素均大于等于</a:t>
            </a:r>
            <a:r>
              <a:rPr lang="en-US" altLang="zh-CN" sz="16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6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这样递归时，</a:t>
            </a:r>
            <a:r>
              <a:rPr lang="zh-CN" altLang="en-US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只需递归</a:t>
            </a:r>
            <a:r>
              <a:rPr lang="en-US" altLang="zh-CN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600" b="1" dirty="0" err="1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k-1]</a:t>
            </a:r>
            <a:r>
              <a:rPr lang="zh-CN" altLang="en-US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[k+1,</a:t>
            </a:r>
            <a:r>
              <a:rPr lang="zh-CN" altLang="en-US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j]</a:t>
            </a:r>
            <a:r>
              <a:rPr lang="zh-CN" altLang="en-US" sz="16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即可</a:t>
            </a:r>
            <a:r>
              <a:rPr lang="zh-CN" altLang="en-US" sz="1600" b="1" dirty="0"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b="1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785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1397-4708-0140-9F26-1C574D2A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DF27E095-AAA6-F143-942F-1F5E69E15AD7}"/>
              </a:ext>
            </a:extLst>
          </p:cNvPr>
          <p:cNvSpPr txBox="1"/>
          <p:nvPr/>
        </p:nvSpPr>
        <p:spPr>
          <a:xfrm>
            <a:off x="1835747" y="908720"/>
            <a:ext cx="4800103" cy="400110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7    4    8    6    5    2    1   3   7  10 =</a:t>
            </a:r>
            <a:r>
              <a:rPr lang="en-US" altLang="zh-CN" sz="2000" i="1" dirty="0"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i="1" dirty="0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,…,</a:t>
            </a:r>
            <a:r>
              <a:rPr lang="en-US" altLang="zh-CN" sz="2000" i="1" dirty="0"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51AA5FBE-F3CF-5340-BE16-D72AF4CBF919}"/>
              </a:ext>
            </a:extLst>
          </p:cNvPr>
          <p:cNvSpPr txBox="1"/>
          <p:nvPr/>
        </p:nvSpPr>
        <p:spPr>
          <a:xfrm>
            <a:off x="1835747" y="1378620"/>
            <a:ext cx="4800103" cy="400110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7    4  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</a:rPr>
              <a:t>    6    5    2    1  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</a:rPr>
              <a:t>   7  10 =</a:t>
            </a:r>
            <a:r>
              <a:rPr lang="en-US" altLang="zh-CN" sz="2000" i="1" dirty="0"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i="1" dirty="0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,…,</a:t>
            </a:r>
            <a:r>
              <a:rPr lang="en-US" altLang="zh-CN" sz="2000" i="1" dirty="0"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ABCD455A-9596-AF4C-A416-524253A5DFD6}"/>
              </a:ext>
            </a:extLst>
          </p:cNvPr>
          <p:cNvSpPr txBox="1"/>
          <p:nvPr/>
        </p:nvSpPr>
        <p:spPr>
          <a:xfrm>
            <a:off x="1835747" y="1881857"/>
            <a:ext cx="4800103" cy="400110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7    4   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</a:rPr>
              <a:t>    6    5    2    1  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8</a:t>
            </a:r>
            <a:r>
              <a:rPr lang="en-US" altLang="zh-CN" sz="2000" dirty="0">
                <a:latin typeface="Times New Roman" panose="02020603050405020304" pitchFamily="18" charset="0"/>
              </a:rPr>
              <a:t>   7  10 =</a:t>
            </a:r>
            <a:r>
              <a:rPr lang="en-US" altLang="zh-CN" sz="2000" i="1" dirty="0"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i="1" dirty="0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,…,</a:t>
            </a:r>
            <a:r>
              <a:rPr lang="en-US" altLang="zh-CN" sz="2000" i="1" dirty="0"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286586A1-7A74-C14B-BB08-E33A093B0F7D}"/>
              </a:ext>
            </a:extLst>
          </p:cNvPr>
          <p:cNvSpPr txBox="1"/>
          <p:nvPr/>
        </p:nvSpPr>
        <p:spPr>
          <a:xfrm>
            <a:off x="1835747" y="2348582"/>
            <a:ext cx="4800103" cy="400110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7    4    3    6    5    2    </a:t>
            </a:r>
            <a:r>
              <a:rPr lang="en-US" altLang="zh-CN" sz="2000" dirty="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</a:rPr>
              <a:t>   8   7  10 =</a:t>
            </a:r>
            <a:r>
              <a:rPr lang="en-US" altLang="zh-CN" sz="2000" i="1" dirty="0"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i="1" dirty="0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,…,</a:t>
            </a:r>
            <a:r>
              <a:rPr lang="en-US" altLang="zh-CN" sz="2000" i="1" dirty="0"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9F4AABCB-089B-A145-B849-B0D3BD662DC5}"/>
              </a:ext>
            </a:extLst>
          </p:cNvPr>
          <p:cNvSpPr txBox="1"/>
          <p:nvPr/>
        </p:nvSpPr>
        <p:spPr>
          <a:xfrm>
            <a:off x="1835747" y="2780382"/>
            <a:ext cx="4800103" cy="400110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</a:rPr>
              <a:t>    4    3    6    5    2   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7</a:t>
            </a:r>
            <a:r>
              <a:rPr lang="en-US" altLang="zh-CN" sz="2000" dirty="0">
                <a:latin typeface="Times New Roman" panose="02020603050405020304" pitchFamily="18" charset="0"/>
              </a:rPr>
              <a:t>   8   7  10 =</a:t>
            </a:r>
            <a:r>
              <a:rPr lang="en-US" altLang="zh-CN" sz="2000" i="1" dirty="0"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i="1" dirty="0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,…,</a:t>
            </a:r>
            <a:r>
              <a:rPr lang="en-US" altLang="zh-CN" sz="2000" i="1" dirty="0"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latin typeface="Times New Roman" panose="02020603050405020304" pitchFamily="18" charset="0"/>
              </a:rPr>
              <a:t>]</a:t>
            </a: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24FD0A4C-3677-6441-9BBB-3262E1DBD696}"/>
              </a:ext>
            </a:extLst>
          </p:cNvPr>
          <p:cNvGrpSpPr/>
          <p:nvPr/>
        </p:nvGrpSpPr>
        <p:grpSpPr>
          <a:xfrm>
            <a:off x="1835696" y="3285210"/>
            <a:ext cx="7200851" cy="400350"/>
            <a:chOff x="204" y="2160"/>
            <a:chExt cx="5171" cy="208"/>
          </a:xfrm>
        </p:grpSpPr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544FB085-9FE1-794F-90DB-94795535D118}"/>
                </a:ext>
              </a:extLst>
            </p:cNvPr>
            <p:cNvSpPr txBox="1"/>
            <p:nvPr/>
          </p:nvSpPr>
          <p:spPr>
            <a:xfrm>
              <a:off x="204" y="2160"/>
              <a:ext cx="2812" cy="208"/>
            </a:xfrm>
            <a:prstGeom prst="rect">
              <a:avLst/>
            </a:prstGeom>
            <a:solidFill>
              <a:srgbClr val="33CCFF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1    4    3    6    5    2=</a:t>
              </a:r>
              <a:r>
                <a:rPr lang="en-US" altLang="zh-CN" sz="2000" i="1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[</a:t>
              </a:r>
              <a:r>
                <a:rPr lang="en-US" altLang="zh-CN" sz="2000" i="1" dirty="0" err="1">
                  <a:latin typeface="Times New Roman" panose="02020603050405020304" pitchFamily="18" charset="0"/>
                </a:rPr>
                <a:t>i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,…,</a:t>
              </a:r>
              <a:r>
                <a:rPr lang="en-US" altLang="zh-CN" sz="2000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k-1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]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EE273885-454E-2741-8F8F-F108EEEB828B}"/>
                </a:ext>
              </a:extLst>
            </p:cNvPr>
            <p:cNvSpPr txBox="1"/>
            <p:nvPr/>
          </p:nvSpPr>
          <p:spPr>
            <a:xfrm>
              <a:off x="3107" y="2160"/>
              <a:ext cx="2268" cy="208"/>
            </a:xfrm>
            <a:prstGeom prst="rect">
              <a:avLst/>
            </a:prstGeom>
            <a:solidFill>
              <a:srgbClr val="33CCFF"/>
            </a:solidFill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8</a:t>
              </a:r>
              <a:r>
                <a:rPr lang="en-US" altLang="zh-CN" sz="2000" dirty="0">
                  <a:solidFill>
                    <a:srgbClr val="FFFF00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  7  10=</a:t>
              </a:r>
              <a:r>
                <a:rPr lang="en-US" altLang="zh-CN" sz="2000" i="1" dirty="0">
                  <a:latin typeface="Times New Roman" panose="02020603050405020304" pitchFamily="18" charset="0"/>
                </a:rPr>
                <a:t>A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[</a:t>
              </a:r>
              <a:r>
                <a:rPr lang="en-US" altLang="zh-CN" sz="2000" i="1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</a:rPr>
                <a:t>+1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,…,</a:t>
              </a:r>
              <a:r>
                <a:rPr lang="en-US" altLang="zh-CN" sz="2000" i="1" dirty="0">
                  <a:latin typeface="Times New Roman" panose="02020603050405020304" pitchFamily="18" charset="0"/>
                </a:rPr>
                <a:t>j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]</a:t>
              </a:r>
            </a:p>
          </p:txBody>
        </p:sp>
      </p:grpSp>
      <p:sp>
        <p:nvSpPr>
          <p:cNvPr id="16" name="Text Box 5">
            <a:extLst>
              <a:ext uri="{FF2B5EF4-FFF2-40B4-BE49-F238E27FC236}">
                <a16:creationId xmlns:a16="http://schemas.microsoft.com/office/drawing/2014/main" id="{259DBE92-9109-A74F-837B-FA3652C0ECFB}"/>
              </a:ext>
            </a:extLst>
          </p:cNvPr>
          <p:cNvSpPr txBox="1"/>
          <p:nvPr/>
        </p:nvSpPr>
        <p:spPr>
          <a:xfrm>
            <a:off x="211607" y="3695352"/>
            <a:ext cx="8640762" cy="317009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Partition(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i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j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x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i+1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;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&lt;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)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swap(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],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]);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 &gt;=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&amp; low &lt;= 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While(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 &lt;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zh-CN" altLang="en-US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&amp;  low &lt; 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Swap(A[</a:t>
            </a:r>
            <a:r>
              <a:rPr lang="en-US" altLang="zh-CN" sz="20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], A[high]);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return(</a:t>
            </a:r>
            <a:r>
              <a:rPr lang="en-US" altLang="zh-CN" sz="20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781BBB-E058-994F-9332-DF770F909DF3}"/>
              </a:ext>
            </a:extLst>
          </p:cNvPr>
          <p:cNvSpPr txBox="1"/>
          <p:nvPr/>
        </p:nvSpPr>
        <p:spPr>
          <a:xfrm>
            <a:off x="5694077" y="3919581"/>
            <a:ext cx="3158292" cy="224676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just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稍微改进：</a:t>
            </a:r>
            <a:endParaRPr lang="en-US" altLang="zh-CN" sz="2000" b="1" dirty="0">
              <a:solidFill>
                <a:srgbClr val="FF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zh-CN" altLang="en-US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当用数列中一个元素作为划分元素时，使得划分位置</a:t>
            </a:r>
            <a:r>
              <a:rPr lang="en-US" altLang="zh-CN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为划分元素，</a:t>
            </a:r>
            <a:r>
              <a:rPr lang="en-US" altLang="zh-CN" sz="20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i="1" dirty="0" err="1"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20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k-1</a:t>
            </a:r>
            <a:r>
              <a:rPr lang="en-US" altLang="zh-CN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中的元素均小于</a:t>
            </a:r>
            <a:r>
              <a:rPr lang="en-US" altLang="zh-CN" sz="20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且</a:t>
            </a:r>
            <a:r>
              <a:rPr lang="en-US" altLang="zh-CN" sz="20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+1,…,</a:t>
            </a:r>
            <a:r>
              <a:rPr lang="en-US" altLang="zh-CN" sz="20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000" b="1" dirty="0">
                <a:ea typeface="SimSun" panose="02010600030101010101" pitchFamily="2" charset="-122"/>
                <a:cs typeface="Times New Roman" panose="02020603050405020304" pitchFamily="18" charset="0"/>
              </a:rPr>
              <a:t>中的元素均大于等于</a:t>
            </a:r>
            <a:r>
              <a:rPr lang="en-US" altLang="zh-CN" sz="2000" b="1" i="1" dirty="0"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A2C4DCBF-39B8-144D-9187-C7D89A3C5BA8}"/>
              </a:ext>
            </a:extLst>
          </p:cNvPr>
          <p:cNvSpPr txBox="1"/>
          <p:nvPr/>
        </p:nvSpPr>
        <p:spPr>
          <a:xfrm>
            <a:off x="6630411" y="1618363"/>
            <a:ext cx="25209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划分标准 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</a:rPr>
              <a:t>A[</a:t>
            </a:r>
            <a:r>
              <a:rPr lang="en-US" altLang="zh-CN" sz="2400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</a:rPr>
              <a:t>]</a:t>
            </a:r>
            <a:r>
              <a:rPr lang="en-US" altLang="zh-CN" sz="2400" dirty="0">
                <a:latin typeface="Times New Roman" panose="02020603050405020304" pitchFamily="18" charset="0"/>
              </a:rPr>
              <a:t>=7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D83C25EF-F4E0-2140-B19D-0911C5AAABB7}"/>
              </a:ext>
            </a:extLst>
          </p:cNvPr>
          <p:cNvSpPr txBox="1"/>
          <p:nvPr/>
        </p:nvSpPr>
        <p:spPr>
          <a:xfrm>
            <a:off x="6623050" y="2660731"/>
            <a:ext cx="2520950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CN" sz="1600" dirty="0">
                <a:latin typeface="SimSun" panose="02010600030101010101" pitchFamily="2" charset="-122"/>
                <a:ea typeface="SimSun" panose="02010600030101010101" pitchFamily="2" charset="-122"/>
              </a:rPr>
              <a:t>交换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划分元素（第一个）和划分位置的元素</a:t>
            </a:r>
            <a:endParaRPr lang="en-US" altLang="zh-CN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3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8B708A-144A-0F4F-9885-1201D639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997395"/>
            <a:ext cx="5562600" cy="2209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4D5CE-D158-E34C-A095-8674E99D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95F23-8F39-CB47-BEC7-FD8EA4CFC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算法复杂性分析</a:t>
            </a:r>
            <a:endParaRPr lang="en-US" dirty="0"/>
          </a:p>
          <a:p>
            <a:pPr lvl="1"/>
            <a:r>
              <a:rPr lang="en-US" dirty="0" err="1"/>
              <a:t>运行时间依赖于划分是否平衡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en-US" dirty="0"/>
              <a:t>如果划分平衡，性能接近于归并排序；</a:t>
            </a:r>
            <a:endParaRPr lang="en-US" altLang="zh-CN" dirty="0"/>
          </a:p>
          <a:p>
            <a:pPr lvl="2"/>
            <a:r>
              <a:rPr lang="zh-CN" altLang="en-US" dirty="0"/>
              <a:t>如果划分不平衡，性能接近于插入排序。</a:t>
            </a:r>
            <a:endParaRPr lang="en-US" altLang="zh-CN" dirty="0"/>
          </a:p>
          <a:p>
            <a:pPr lvl="2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789CD7E2-D309-BD4A-B69E-20CA267E6882}"/>
                  </a:ext>
                </a:extLst>
              </p:cNvPr>
              <p:cNvSpPr/>
              <p:nvPr/>
            </p:nvSpPr>
            <p:spPr>
              <a:xfrm>
                <a:off x="683568" y="2996952"/>
                <a:ext cx="8229600" cy="34778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None/>
                </a:pPr>
                <a:r>
                  <a:rPr lang="zh-CN" altLang="en-US" sz="2000" u="sng" dirty="0">
                    <a:solidFill>
                      <a:schemeClr val="accent2"/>
                    </a:solidFill>
                    <a:latin typeface="宋体" panose="02010600030101010101" pitchFamily="2" charset="-122"/>
                  </a:rPr>
                  <a:t>最好情况</a:t>
                </a:r>
                <a:r>
                  <a:rPr lang="zh-TW" altLang="en-US" sz="2000" b="1" dirty="0">
                    <a:latin typeface="宋体" panose="02010600030101010101" pitchFamily="2" charset="-122"/>
                  </a:rPr>
                  <a:t> </a:t>
                </a:r>
                <a:r>
                  <a:rPr lang="en-US" altLang="zh-TW" sz="2000" dirty="0">
                    <a:latin typeface="宋体" panose="02010600030101010101" pitchFamily="2" charset="-122"/>
                  </a:rPr>
                  <a:t>: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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log n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457200" lvl="1" indent="0" algn="just">
                  <a:spcBef>
                    <a:spcPct val="0"/>
                  </a:spcBef>
                  <a:buNone/>
                </a:pPr>
                <a:endParaRPr lang="en-US" altLang="zh-TW" sz="2000" dirty="0">
                  <a:latin typeface="宋体" panose="02010600030101010101" pitchFamily="2" charset="-122"/>
                </a:endParaRPr>
              </a:p>
              <a:p>
                <a:pPr marL="457200" lvl="1" indent="0" algn="just">
                  <a:spcBef>
                    <a:spcPct val="0"/>
                  </a:spcBef>
                  <a:buNone/>
                </a:pPr>
                <a:r>
                  <a:rPr lang="zh-CN" altLang="en-US" sz="2000" dirty="0">
                    <a:latin typeface="宋体" panose="02010600030101010101" pitchFamily="2" charset="-122"/>
                  </a:rPr>
                  <a:t>数组被分为大致相等的两个部分</a:t>
                </a:r>
                <a:r>
                  <a:rPr lang="en-US" altLang="zh-TW" sz="2000" dirty="0">
                    <a:latin typeface="宋体" panose="02010600030101010101" pitchFamily="2" charset="-122"/>
                  </a:rPr>
                  <a:t>.</a:t>
                </a:r>
              </a:p>
              <a:p>
                <a:pPr marL="0" lvl="0" indent="0" algn="just">
                  <a:spcBef>
                    <a:spcPct val="0"/>
                  </a:spcBef>
                  <a:buNone/>
                </a:pPr>
                <a:endParaRPr lang="en-US" altLang="zh-TW" sz="2000" dirty="0">
                  <a:latin typeface="宋体" panose="02010600030101010101" pitchFamily="2" charset="-122"/>
                </a:endParaRPr>
              </a:p>
              <a:p>
                <a:pPr marL="0" lvl="0" indent="0" algn="just">
                  <a:spcBef>
                    <a:spcPct val="0"/>
                  </a:spcBef>
                  <a:buNone/>
                </a:pPr>
                <a:endParaRPr lang="en-US" altLang="zh-TW" sz="2000" dirty="0">
                  <a:latin typeface="宋体" panose="02010600030101010101" pitchFamily="2" charset="-122"/>
                </a:endParaRPr>
              </a:p>
              <a:p>
                <a:pPr marL="0" lvl="0" indent="0" algn="just">
                  <a:spcBef>
                    <a:spcPct val="0"/>
                  </a:spcBef>
                  <a:buNone/>
                </a:pPr>
                <a:endParaRPr lang="en-US" altLang="zh-TW" sz="2000" dirty="0">
                  <a:latin typeface="宋体" panose="02010600030101010101" pitchFamily="2" charset="-122"/>
                </a:endParaRPr>
              </a:p>
              <a:p>
                <a:pPr marL="0" lvl="0" indent="0" algn="just">
                  <a:spcBef>
                    <a:spcPct val="0"/>
                  </a:spcBef>
                  <a:buNone/>
                </a:pPr>
                <a:endParaRPr lang="en-US" altLang="zh-TW" sz="2000" dirty="0">
                  <a:latin typeface="宋体" panose="02010600030101010101" pitchFamily="2" charset="-122"/>
                </a:endParaRPr>
              </a:p>
              <a:p>
                <a:pPr marL="0" lvl="0" indent="0" algn="just">
                  <a:spcBef>
                    <a:spcPct val="0"/>
                  </a:spcBef>
                  <a:buNone/>
                </a:pPr>
                <a:endParaRPr lang="en-US" altLang="zh-TW" sz="2000" dirty="0">
                  <a:latin typeface="宋体" panose="02010600030101010101" pitchFamily="2" charset="-122"/>
                </a:endParaRPr>
              </a:p>
              <a:p>
                <a:pPr marL="0" lvl="0" indent="0" algn="just">
                  <a:spcBef>
                    <a:spcPct val="0"/>
                  </a:spcBef>
                  <a:buNone/>
                </a:pPr>
                <a:endParaRPr lang="en-US" altLang="zh-TW" sz="2000" dirty="0">
                  <a:latin typeface="宋体" panose="02010600030101010101" pitchFamily="2" charset="-122"/>
                </a:endParaRPr>
              </a:p>
              <a:p>
                <a:pPr marL="0" lvl="0" indent="0">
                  <a:spcBef>
                    <a:spcPct val="0"/>
                  </a:spcBef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需要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TW" sz="2000" i="1" baseline="-25000" dirty="0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轮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lvl="0" indent="0" algn="just" eaLnBrk="1" hangingPunct="1">
                  <a:spcBef>
                    <a:spcPct val="0"/>
                  </a:spcBef>
                  <a:buClr>
                    <a:schemeClr val="folHlink"/>
                  </a:buClr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每轮需要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次比较</a:t>
                </a:r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789CD7E2-D309-BD4A-B69E-20CA267E6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996952"/>
                <a:ext cx="8229600" cy="3477875"/>
              </a:xfrm>
              <a:prstGeom prst="rect">
                <a:avLst/>
              </a:prstGeom>
              <a:blipFill>
                <a:blip r:embed="rId3"/>
                <a:stretch>
                  <a:fillRect l="-770" t="-1460" b="-255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7D6F1-B47E-BB47-AB4E-BE968E607869}"/>
                  </a:ext>
                </a:extLst>
              </p:cNvPr>
              <p:cNvSpPr txBox="1"/>
              <p:nvPr/>
            </p:nvSpPr>
            <p:spPr>
              <a:xfrm>
                <a:off x="5919403" y="3244334"/>
                <a:ext cx="3002169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7D6F1-B47E-BB47-AB4E-BE968E607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403" y="3244334"/>
                <a:ext cx="3002169" cy="630109"/>
              </a:xfrm>
              <a:prstGeom prst="rect">
                <a:avLst/>
              </a:prstGeom>
              <a:blipFill>
                <a:blip r:embed="rId4"/>
                <a:stretch>
                  <a:fillRect l="-3376" r="-1688" b="-137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132114-EF91-3E4E-9F71-4567601075B2}"/>
                  </a:ext>
                </a:extLst>
              </p:cNvPr>
              <p:cNvSpPr txBox="1"/>
              <p:nvPr/>
            </p:nvSpPr>
            <p:spPr>
              <a:xfrm>
                <a:off x="6444208" y="2174443"/>
                <a:ext cx="2427758" cy="83099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600" dirty="0">
                    <a:solidFill>
                      <a:srgbClr val="FF0000"/>
                    </a:solidFill>
                  </a:rPr>
                  <a:t>Partition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（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Divide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）算法复杂性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endParaRPr lang="en-US" altLang="zh-CN" sz="1600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l"/>
                <a:r>
                  <a:rPr lang="en-US" altLang="zh-CN" sz="1600" dirty="0">
                    <a:solidFill>
                      <a:srgbClr val="FF0000"/>
                    </a:solidFill>
                  </a:rPr>
                  <a:t>Combine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没有时间消耗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132114-EF91-3E4E-9F71-456760107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2174443"/>
                <a:ext cx="2427758" cy="830997"/>
              </a:xfrm>
              <a:prstGeom prst="rect">
                <a:avLst/>
              </a:prstGeom>
              <a:blipFill>
                <a:blip r:embed="rId5"/>
                <a:stretch>
                  <a:fillRect l="-1031" t="-2941" b="-7353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35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1D3E-4906-254E-B475-E6484AB0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E089C-D09C-E348-AA79-27262CA17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算法复杂性分析</a:t>
            </a:r>
            <a:endParaRPr lang="en-C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5FEA6F-6473-F645-9C46-A33F603D2F56}"/>
              </a:ext>
            </a:extLst>
          </p:cNvPr>
          <p:cNvSpPr/>
          <p:nvPr/>
        </p:nvSpPr>
        <p:spPr>
          <a:xfrm>
            <a:off x="838200" y="2133600"/>
            <a:ext cx="7620000" cy="14335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u="sng" dirty="0">
                <a:solidFill>
                  <a:schemeClr val="accent2"/>
                </a:solidFill>
                <a:latin typeface="宋体" panose="02010600030101010101" pitchFamily="2" charset="-122"/>
              </a:rPr>
              <a:t>最坏情况</a:t>
            </a:r>
            <a:r>
              <a:rPr lang="zh-TW" altLang="en-US" b="1" dirty="0">
                <a:solidFill>
                  <a:schemeClr val="hlink"/>
                </a:solidFill>
                <a:latin typeface="宋体" panose="02010600030101010101" pitchFamily="2" charset="-122"/>
              </a:rPr>
              <a:t> </a:t>
            </a:r>
            <a:r>
              <a:rPr lang="en-US" altLang="zh-TW" dirty="0">
                <a:latin typeface="宋体" panose="02010600030101010101" pitchFamily="2" charset="-122"/>
              </a:rPr>
              <a:t>: </a:t>
            </a:r>
            <a:r>
              <a:rPr lang="en-US" altLang="zh-TW" dirty="0">
                <a:latin typeface="宋体" panose="02010600030101010101" pitchFamily="2" charset="-122"/>
                <a:sym typeface="Symbol" panose="05050102010706020507" pitchFamily="18" charset="2"/>
              </a:rPr>
              <a:t>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lvl="0" indent="0" algn="just">
              <a:spcBef>
                <a:spcPct val="0"/>
              </a:spcBef>
              <a:buNone/>
            </a:pPr>
            <a:endParaRPr lang="en-US" altLang="zh-TW" sz="2800" dirty="0">
              <a:latin typeface="宋体" panose="02010600030101010101" pitchFamily="2" charset="-122"/>
            </a:endParaRPr>
          </a:p>
          <a:p>
            <a:pPr marL="0" lvl="0" indent="0" algn="just">
              <a:spcBef>
                <a:spcPct val="0"/>
              </a:spcBef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每一轮用最大或者最小元素划分</a:t>
            </a:r>
            <a:endParaRPr lang="en-US" altLang="zh-TW" sz="2800" dirty="0">
              <a:latin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ED2B96-EAF7-7543-9DCF-3001A984BEEA}"/>
                  </a:ext>
                </a:extLst>
              </p:cNvPr>
              <p:cNvSpPr txBox="1"/>
              <p:nvPr/>
            </p:nvSpPr>
            <p:spPr>
              <a:xfrm>
                <a:off x="2493550" y="3924493"/>
                <a:ext cx="32706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ED2B96-EAF7-7543-9DCF-3001A984B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550" y="3924493"/>
                <a:ext cx="3270639" cy="369332"/>
              </a:xfrm>
              <a:prstGeom prst="rect">
                <a:avLst/>
              </a:prstGeom>
              <a:blipFill>
                <a:blip r:embed="rId2"/>
                <a:stretch>
                  <a:fillRect l="-2703" r="-1158" b="-379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6729F6-53EE-F846-981D-370AD5C16582}"/>
                  </a:ext>
                </a:extLst>
              </p:cNvPr>
              <p:cNvSpPr txBox="1"/>
              <p:nvPr/>
            </p:nvSpPr>
            <p:spPr>
              <a:xfrm>
                <a:off x="1747188" y="4869160"/>
                <a:ext cx="59982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/>
                  <a:t>用递归树方法求解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i="1" dirty="0">
                    <a:cs typeface="Times New Roman" panose="02020603050405020304" pitchFamily="18" charset="0"/>
                  </a:rPr>
                  <a:t>T(n)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=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err="1">
                    <a:cs typeface="Times New Roman" panose="02020603050405020304" pitchFamily="18" charset="0"/>
                  </a:rPr>
                  <a:t>cn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+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c(n-1)+…+c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=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err="1">
                    <a:cs typeface="Times New Roman" panose="02020603050405020304" pitchFamily="18" charset="0"/>
                  </a:rPr>
                  <a:t>cn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(n-1)/2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cs typeface="Times New Roman" panose="02020603050405020304" pitchFamily="18" charset="0"/>
                  </a:rPr>
                  <a:t>=</a:t>
                </a:r>
                <a:r>
                  <a:rPr lang="zh-CN" altLang="en-US" i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𝛩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i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6729F6-53EE-F846-981D-370AD5C1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88" y="4869160"/>
                <a:ext cx="5998245" cy="830997"/>
              </a:xfrm>
              <a:prstGeom prst="rect">
                <a:avLst/>
              </a:prstGeom>
              <a:blipFill>
                <a:blip r:embed="rId3"/>
                <a:stretch>
                  <a:fillRect l="-1477" t="-9091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9C32B3-B141-CE40-B6CE-31FC91EE2AD0}"/>
              </a:ext>
            </a:extLst>
          </p:cNvPr>
          <p:cNvSpPr txBox="1"/>
          <p:nvPr/>
        </p:nvSpPr>
        <p:spPr>
          <a:xfrm>
            <a:off x="6444208" y="2174443"/>
            <a:ext cx="242775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CN" sz="1600" dirty="0">
                <a:solidFill>
                  <a:srgbClr val="FF0000"/>
                </a:solidFill>
              </a:rPr>
              <a:t>对于</a:t>
            </a:r>
            <a:r>
              <a:rPr lang="zh-CN" altLang="en-US" sz="1600" dirty="0">
                <a:solidFill>
                  <a:srgbClr val="FF0000"/>
                </a:solidFill>
              </a:rPr>
              <a:t>分治算法，子问题划分是否均衡至关重要。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3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699E1-0D4E-9343-8AF0-B5115A2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EEEC-2EF3-9746-9C4C-42E32EC7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算法复杂性分析</a:t>
            </a:r>
            <a:endParaRPr lang="en-CN" dirty="0"/>
          </a:p>
          <a:p>
            <a:endParaRPr lang="en-C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54778C7-DA9B-674B-A11E-C307B5CBD67C}"/>
              </a:ext>
            </a:extLst>
          </p:cNvPr>
          <p:cNvSpPr/>
          <p:nvPr/>
        </p:nvSpPr>
        <p:spPr>
          <a:xfrm>
            <a:off x="838200" y="1856953"/>
            <a:ext cx="7543800" cy="8842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u="sng" dirty="0">
                <a:solidFill>
                  <a:schemeClr val="accent2"/>
                </a:solidFill>
                <a:latin typeface="宋体" panose="02010600030101010101" pitchFamily="2" charset="-122"/>
              </a:rPr>
              <a:t>平均情况</a:t>
            </a:r>
            <a:r>
              <a:rPr lang="en-US" altLang="zh-TW" dirty="0">
                <a:latin typeface="宋体" panose="02010600030101010101" pitchFamily="2" charset="-122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ea typeface="PMingLiU" panose="02020500000000000000" pitchFamily="18" charset="-120"/>
              </a:rPr>
              <a:t> </a:t>
            </a:r>
            <a:r>
              <a:rPr lang="en-US" altLang="zh-TW" dirty="0">
                <a:latin typeface="Tahoma" panose="020B0604030504040204" pitchFamily="34" charset="0"/>
                <a:ea typeface="PMingLiU" panose="02020500000000000000" pitchFamily="18" charset="-120"/>
                <a:sym typeface="Symbol" panose="05050102010706020507" pitchFamily="18" charset="2"/>
              </a:rPr>
              <a:t></a:t>
            </a:r>
            <a:r>
              <a:rPr lang="en-US" altLang="zh-TW" dirty="0">
                <a:latin typeface="Times New Roman" panose="02020603050405020304" pitchFamily="18" charset="0"/>
                <a:ea typeface="PMingLiU" panose="02020500000000000000" pitchFamily="18" charset="-120"/>
              </a:rPr>
              <a:t>(n log n)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TW" altLang="en-US" sz="20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22177008-0BDD-2B4D-94E4-4B19E18678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201764"/>
              </p:ext>
            </p:extLst>
          </p:nvPr>
        </p:nvGraphicFramePr>
        <p:xfrm>
          <a:off x="2555875" y="2618953"/>
          <a:ext cx="5799138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9" r:id="rId3" imgW="5469890" imgH="856615" progId="Word.Document.8">
                  <p:embed/>
                </p:oleObj>
              </mc:Choice>
              <mc:Fallback>
                <p:oleObj r:id="rId3" imgW="5469890" imgH="856615" progId="Word.Document.8">
                  <p:embed/>
                  <p:pic>
                    <p:nvPicPr>
                      <p:cNvPr id="9216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875" y="2618953"/>
                        <a:ext cx="5799138" cy="896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08900ED8-5562-1C46-8879-C432E92A3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439325"/>
              </p:ext>
            </p:extLst>
          </p:nvPr>
        </p:nvGraphicFramePr>
        <p:xfrm>
          <a:off x="684213" y="3503613"/>
          <a:ext cx="7416800" cy="284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50" name="Document" r:id="rId5" imgW="5486400" imgH="1955800" progId="Word.Document.8">
                  <p:embed/>
                </p:oleObj>
              </mc:Choice>
              <mc:Fallback>
                <p:oleObj name="Document" r:id="rId5" imgW="5486400" imgH="1955800" progId="Word.Document.8">
                  <p:embed/>
                  <p:pic>
                    <p:nvPicPr>
                      <p:cNvPr id="9216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213" y="3503613"/>
                        <a:ext cx="7416800" cy="2849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22EBDE-A828-B543-AB36-5880EE658F52}"/>
              </a:ext>
            </a:extLst>
          </p:cNvPr>
          <p:cNvSpPr txBox="1"/>
          <p:nvPr/>
        </p:nvSpPr>
        <p:spPr>
          <a:xfrm>
            <a:off x="5580112" y="3570917"/>
            <a:ext cx="2558354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FF0000"/>
                </a:solidFill>
              </a:rPr>
              <a:t>划分点</a:t>
            </a:r>
            <a:r>
              <a:rPr lang="en-US" altLang="zh-CN" sz="1600" dirty="0">
                <a:solidFill>
                  <a:srgbClr val="FF0000"/>
                </a:solidFill>
              </a:rPr>
              <a:t>s</a:t>
            </a:r>
            <a:r>
              <a:rPr lang="zh-CN" altLang="en-US" sz="1600" dirty="0">
                <a:solidFill>
                  <a:srgbClr val="FF0000"/>
                </a:solidFill>
              </a:rPr>
              <a:t>可能是任意一个点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699E1-0D4E-9343-8AF0-B5115A2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EEEC-2EF3-9746-9C4C-42E32EC7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算法复杂性分析</a:t>
            </a:r>
            <a:endParaRPr lang="en-CN" dirty="0"/>
          </a:p>
          <a:p>
            <a:endParaRPr lang="en-CN" dirty="0"/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FC3F02FB-FB2A-544D-8C9F-31AC5301DB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829228"/>
              </p:ext>
            </p:extLst>
          </p:nvPr>
        </p:nvGraphicFramePr>
        <p:xfrm>
          <a:off x="755576" y="1962577"/>
          <a:ext cx="6727850" cy="4274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0" r:id="rId3" imgW="5335270" imgH="3390265" progId="Word.Document.8">
                  <p:embed/>
                </p:oleObj>
              </mc:Choice>
              <mc:Fallback>
                <p:oleObj r:id="rId3" imgW="5335270" imgH="3390265" progId="Word.Document.8">
                  <p:embed/>
                  <p:pic>
                    <p:nvPicPr>
                      <p:cNvPr id="93187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1962577"/>
                        <a:ext cx="6727850" cy="427473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272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699E1-0D4E-9343-8AF0-B5115A26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EEEC-2EF3-9746-9C4C-42E32EC71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68760"/>
            <a:ext cx="8229600" cy="4863296"/>
          </a:xfrm>
        </p:spPr>
        <p:txBody>
          <a:bodyPr/>
          <a:lstStyle/>
          <a:p>
            <a:r>
              <a:rPr lang="en-US" dirty="0" err="1"/>
              <a:t>算法复杂性分析</a:t>
            </a:r>
            <a:endParaRPr lang="en-CN" dirty="0"/>
          </a:p>
          <a:p>
            <a:pPr lvl="1"/>
            <a:r>
              <a:rPr lang="en-CN" dirty="0"/>
              <a:t>调和级数</a:t>
            </a:r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58EBD5FE-CCBB-EF48-BF44-F5210706B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980374"/>
              </p:ext>
            </p:extLst>
          </p:nvPr>
        </p:nvGraphicFramePr>
        <p:xfrm>
          <a:off x="1187624" y="3793676"/>
          <a:ext cx="6408712" cy="231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37" r:id="rId3" imgW="5467985" imgH="1970405" progId="Word.Document.8">
                  <p:embed/>
                </p:oleObj>
              </mc:Choice>
              <mc:Fallback>
                <p:oleObj r:id="rId3" imgW="5467985" imgH="1970405" progId="Word.Document.8">
                  <p:embed/>
                  <p:pic>
                    <p:nvPicPr>
                      <p:cNvPr id="94212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624" y="3793676"/>
                        <a:ext cx="6408712" cy="23138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B8329B-434E-B24D-93EC-783DE6EA9266}"/>
                  </a:ext>
                </a:extLst>
              </p:cNvPr>
              <p:cNvSpPr txBox="1"/>
              <p:nvPr/>
            </p:nvSpPr>
            <p:spPr>
              <a:xfrm>
                <a:off x="899592" y="2492896"/>
                <a:ext cx="6325699" cy="10085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den>
                          </m:f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i="1" baseline="30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B8329B-434E-B24D-93EC-783DE6EA9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492896"/>
                <a:ext cx="6325699" cy="1008546"/>
              </a:xfrm>
              <a:prstGeom prst="rect">
                <a:avLst/>
              </a:prstGeom>
              <a:blipFill>
                <a:blip r:embed="rId5"/>
                <a:stretch>
                  <a:fillRect l="-1606" t="-122500" b="-18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29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E3A0-0694-FC4B-8CC8-5338154C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-and-Conquer</a:t>
            </a:r>
            <a:r>
              <a:rPr lang="zh-CN" altLang="en-US" dirty="0"/>
              <a:t> 技术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22F26-7971-5640-8962-76E6833F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-and-Conquer</a:t>
            </a:r>
            <a:r>
              <a:rPr lang="zh-CN" altLang="en-US" dirty="0"/>
              <a:t> </a:t>
            </a:r>
            <a:r>
              <a:rPr lang="zh-CN" altLang="en-US" b="1" dirty="0"/>
              <a:t>算法分析</a:t>
            </a:r>
            <a:endParaRPr lang="en-US" altLang="zh-CN" b="1" dirty="0"/>
          </a:p>
          <a:p>
            <a:pPr lvl="1"/>
            <a:r>
              <a:rPr lang="zh-CN" altLang="en-US" dirty="0"/>
              <a:t>分析过程</a:t>
            </a:r>
            <a:endParaRPr lang="en-US" altLang="zh-CN" dirty="0"/>
          </a:p>
          <a:p>
            <a:pPr lvl="2"/>
            <a:r>
              <a:rPr lang="en-CN" b="1" dirty="0"/>
              <a:t>建立递归方程</a:t>
            </a:r>
          </a:p>
          <a:p>
            <a:pPr lvl="2"/>
            <a:r>
              <a:rPr lang="en-CN" b="1" dirty="0"/>
              <a:t>求解算法复杂度</a:t>
            </a:r>
          </a:p>
          <a:p>
            <a:pPr lvl="2"/>
            <a:endParaRPr lang="en-CN" b="1" dirty="0"/>
          </a:p>
          <a:p>
            <a:pPr lvl="1"/>
            <a:r>
              <a:rPr lang="en-US" dirty="0" err="1"/>
              <a:t>递归方程的建立方法</a:t>
            </a:r>
            <a:endParaRPr lang="en-US" dirty="0"/>
          </a:p>
          <a:p>
            <a:pPr lvl="2"/>
            <a:r>
              <a:rPr lang="zh-CN" altLang="en-US" b="1" dirty="0"/>
              <a:t>设输入大小为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  <a:r>
              <a:rPr lang="zh-CN" altLang="en-US" b="1" dirty="0"/>
              <a:t>为时间复杂性</a:t>
            </a:r>
            <a:endParaRPr lang="en-US" altLang="zh-CN" b="1" dirty="0"/>
          </a:p>
          <a:p>
            <a:pPr lvl="2"/>
            <a:r>
              <a:rPr lang="zh-CN" altLang="en-US" b="1" dirty="0"/>
              <a:t>当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n&lt;c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zh-CN" altLang="en-US" b="1" dirty="0"/>
          </a:p>
          <a:p>
            <a:pPr lvl="2"/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1801957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5CB3-55D6-5248-A612-2085C6EB5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90C24-E383-DC4D-8431-23D20B3A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随机快速排序</a:t>
            </a:r>
            <a:endParaRPr lang="en-CN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E3E8D364-0F47-954B-910C-0BA330A1C457}"/>
              </a:ext>
            </a:extLst>
          </p:cNvPr>
          <p:cNvSpPr txBox="1"/>
          <p:nvPr/>
        </p:nvSpPr>
        <p:spPr>
          <a:xfrm>
            <a:off x="955053" y="4228053"/>
            <a:ext cx="3976987" cy="258532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Partition(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low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While(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&lt;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)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swap(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],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]);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While(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&lt;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low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+1;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While(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 &gt;=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return(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7B8DB817-BA56-1B41-8D95-51742EEAA05B}"/>
              </a:ext>
            </a:extLst>
          </p:cNvPr>
          <p:cNvSpPr txBox="1"/>
          <p:nvPr/>
        </p:nvSpPr>
        <p:spPr>
          <a:xfrm>
            <a:off x="951396" y="1820898"/>
            <a:ext cx="6284900" cy="230832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50000"/>
              </a:spcBef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RandomizedQuickSort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随机选择划分元素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Input:    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], 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Output: 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排序后的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temp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rand(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);                   //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产生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之间的随机数</a:t>
            </a:r>
            <a:endParaRPr lang="zh-CN" altLang="en-US" sz="1800" b="1" i="1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temp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                          //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以确定的策略选择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k=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Partition(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A,i,j,x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完成划分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RandomizedQuickSort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A,i,k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             //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递归求解子问题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RandomizedQuickSort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A,k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,j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8CA80-E6B6-7C49-8669-7A7FA32F294C}"/>
              </a:ext>
            </a:extLst>
          </p:cNvPr>
          <p:cNvSpPr txBox="1"/>
          <p:nvPr/>
        </p:nvSpPr>
        <p:spPr>
          <a:xfrm>
            <a:off x="5996489" y="887956"/>
            <a:ext cx="3119882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FF0000"/>
                </a:solidFill>
              </a:rPr>
              <a:t>通过随机选取划分元素来实现每个元素是等概率的作为划分元素，从而实现所有划分是等概率的假设。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15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5CB3-55D6-5248-A612-2085C6EB5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90C24-E383-DC4D-8431-23D20B3A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随机快速排序</a:t>
            </a:r>
            <a:endParaRPr lang="en-CN" dirty="0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7B8DB817-BA56-1B41-8D95-51742EEAA05B}"/>
              </a:ext>
            </a:extLst>
          </p:cNvPr>
          <p:cNvSpPr txBox="1"/>
          <p:nvPr/>
        </p:nvSpPr>
        <p:spPr>
          <a:xfrm>
            <a:off x="951396" y="1820898"/>
            <a:ext cx="6284900" cy="258532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50000"/>
              </a:spcBef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RandomizedQuickSort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Input:    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], 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Output: 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排序后的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,…,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temp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rand(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);                   //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产生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之间的随机数</a:t>
            </a:r>
            <a:endParaRPr lang="zh-CN" altLang="en-US" sz="1800" b="1" i="1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temp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];                           //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以确定的策略选择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Swap(A[</a:t>
            </a:r>
            <a:r>
              <a:rPr lang="en-US" altLang="zh-CN" sz="1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],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A[temp]);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k=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Partition(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A,i,j,x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完成划分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RandomizedQuickSort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A,i,k-1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             //</a:t>
            </a:r>
            <a:r>
              <a:rPr lang="zh-CN" alt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递归求解子问题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8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RandomizedQuickSort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A,k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+1</a:t>
            </a:r>
            <a:r>
              <a:rPr lang="en-US" altLang="zh-CN" sz="18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,j</a:t>
            </a:r>
            <a:r>
              <a:rPr lang="en-US" altLang="zh-C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  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39BD71E4-87A6-C947-9BC1-6E3D5F46594C}"/>
              </a:ext>
            </a:extLst>
          </p:cNvPr>
          <p:cNvSpPr txBox="1"/>
          <p:nvPr/>
        </p:nvSpPr>
        <p:spPr>
          <a:xfrm>
            <a:off x="951396" y="4365104"/>
            <a:ext cx="8640762" cy="25545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Partition(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A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i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j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,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x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low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i+1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; 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While(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&lt;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)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swap(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],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]);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While(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 &gt;=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 &amp; low &lt;= 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While(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 &lt;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zh-CN" altLang="en-US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&amp;  low &lt; 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      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low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Swap(A[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rPr>
              <a:t>], A[high]);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return(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5EFEE-1FF4-B14E-AC75-282475997B51}"/>
              </a:ext>
            </a:extLst>
          </p:cNvPr>
          <p:cNvSpPr txBox="1"/>
          <p:nvPr/>
        </p:nvSpPr>
        <p:spPr>
          <a:xfrm>
            <a:off x="3995936" y="1279168"/>
            <a:ext cx="4196668" cy="1015663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</a:rPr>
              <a:t>稍微改进后的版本（不要求掌握）：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l"/>
            <a:r>
              <a:rPr kumimoji="1" lang="zh-CN" altLang="en-US" sz="2000" b="1" dirty="0">
                <a:solidFill>
                  <a:srgbClr val="663300"/>
                </a:solidFill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划分元素</a:t>
            </a:r>
            <a:r>
              <a:rPr kumimoji="1" lang="en-US" altLang="zh-CN" sz="2000" b="1" dirty="0">
                <a:solidFill>
                  <a:srgbClr val="663300"/>
                </a:solidFill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x</a:t>
            </a:r>
            <a:r>
              <a:rPr kumimoji="1" lang="zh-CN" altLang="en-US" sz="2000" b="1" dirty="0">
                <a:solidFill>
                  <a:srgbClr val="663300"/>
                </a:solidFill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划分一次后，就不会再参与比较了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8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5CB3-55D6-5248-A612-2085C6EB5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90C24-E383-DC4D-8431-23D20B3A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40768"/>
            <a:ext cx="8229600" cy="4863296"/>
          </a:xfrm>
        </p:spPr>
        <p:txBody>
          <a:bodyPr/>
          <a:lstStyle/>
          <a:p>
            <a:r>
              <a:rPr lang="en-US" dirty="0" err="1"/>
              <a:t>随机快速排序</a:t>
            </a:r>
            <a:endParaRPr lang="en-US" dirty="0"/>
          </a:p>
          <a:p>
            <a:pPr lvl="1"/>
            <a:r>
              <a:rPr lang="en-US" dirty="0" err="1"/>
              <a:t>平均</a:t>
            </a:r>
            <a:r>
              <a:rPr lang="zh-CN" altLang="en-US" dirty="0"/>
              <a:t>（</a:t>
            </a:r>
            <a:r>
              <a:rPr lang="en-US" dirty="0" err="1"/>
              <a:t>期望</a:t>
            </a:r>
            <a:r>
              <a:rPr lang="zh-CN" altLang="en-US" dirty="0"/>
              <a:t>）</a:t>
            </a:r>
            <a:r>
              <a:rPr lang="en-US" dirty="0" err="1"/>
              <a:t>运行时间</a:t>
            </a:r>
            <a:endParaRPr lang="en-CN" dirty="0"/>
          </a:p>
          <a:p>
            <a:pPr lvl="1"/>
            <a:endParaRPr lang="en-CN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4884963-19E9-5040-B4F3-1BF04BA54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420" y="2321471"/>
            <a:ext cx="7687580" cy="345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algn="l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表示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中第</a:t>
            </a:r>
            <a:r>
              <a:rPr kumimoji="1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zh-CN" altLang="en-US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小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的元素</a:t>
            </a:r>
          </a:p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,  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(1)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(n)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分别是最小和最大元素</a:t>
            </a:r>
            <a:endParaRPr kumimoji="1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随机变量</a:t>
            </a:r>
            <a:r>
              <a:rPr kumimoji="1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定义如下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kumimoji="1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kumimoji="1" lang="en-US" altLang="zh-CN" b="1" i="1" dirty="0">
                <a:solidFill>
                  <a:srgbClr val="6633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kumimoji="1" lang="zh-CN" altLang="en-US" b="1" i="1" dirty="0">
                <a:solidFill>
                  <a:srgbClr val="6633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(j)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在运行中被比较</a:t>
            </a:r>
            <a:r>
              <a:rPr kumimoji="1" lang="zh-CN" altLang="en-US" b="1" dirty="0">
                <a:solidFill>
                  <a:srgbClr val="6633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的次数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b="1" dirty="0">
                <a:solidFill>
                  <a:srgbClr val="6633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无比较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</a:p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算法的比较次数为</a:t>
            </a:r>
          </a:p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算法的平均复杂性为   </a:t>
            </a: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799B99A0-52E4-284F-AD82-46ABFB4CDF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721905"/>
              </p:ext>
            </p:extLst>
          </p:nvPr>
        </p:nvGraphicFramePr>
        <p:xfrm>
          <a:off x="4716016" y="5227904"/>
          <a:ext cx="2491704" cy="721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5" r:id="rId3" imgW="1651000" imgH="444500" progId="Equation.3">
                  <p:embed/>
                </p:oleObj>
              </mc:Choice>
              <mc:Fallback>
                <p:oleObj r:id="rId3" imgW="1651000" imgH="444500" progId="Equation.3">
                  <p:embed/>
                  <p:pic>
                    <p:nvPicPr>
                      <p:cNvPr id="104453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6016" y="5227904"/>
                        <a:ext cx="2491704" cy="72137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37CF174E-DB14-A241-A0F9-0D8FF2C9C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131701"/>
              </p:ext>
            </p:extLst>
          </p:nvPr>
        </p:nvGraphicFramePr>
        <p:xfrm>
          <a:off x="4499992" y="4221088"/>
          <a:ext cx="1008112" cy="806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76" r:id="rId5" imgW="596900" imgH="444500" progId="Equation.3">
                  <p:embed/>
                </p:oleObj>
              </mc:Choice>
              <mc:Fallback>
                <p:oleObj r:id="rId5" imgW="596900" imgH="444500" progId="Equation.3">
                  <p:embed/>
                  <p:pic>
                    <p:nvPicPr>
                      <p:cNvPr id="104454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992" y="4221088"/>
                        <a:ext cx="1008112" cy="80668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09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/>
          <p:nvPr/>
        </p:nvSpPr>
        <p:spPr>
          <a:xfrm>
            <a:off x="0" y="0"/>
            <a:ext cx="1755775" cy="105251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347663" y="128588"/>
            <a:ext cx="7138988" cy="1642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l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endParaRPr kumimoji="1" lang="en-US" altLang="zh-CN" sz="2800" b="1" i="1" kern="1200" cap="none" spc="0" normalizeH="0" baseline="-25000" noProof="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我们可以用树表示算法的计算过程</a:t>
            </a:r>
            <a:endParaRPr kumimoji="1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 algn="l">
              <a:lnSpc>
                <a:spcPct val="115000"/>
              </a:lnSpc>
              <a:buFontTx/>
              <a:buChar char="•"/>
              <a:defRPr/>
            </a:pPr>
            <a:r>
              <a:rPr kumimoji="1" lang="zh-CN" altLang="en-US" b="1" noProof="0" dirty="0">
                <a:latin typeface="SimSun" panose="02010600030101010101" pitchFamily="2" charset="-122"/>
                <a:ea typeface="SimSun" panose="02010600030101010101" pitchFamily="2" charset="-122"/>
              </a:rPr>
              <a:t>根表示当前的划分元素</a:t>
            </a:r>
            <a:r>
              <a:rPr kumimoji="1" lang="en-US" altLang="zh-CN" b="1" noProof="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kumimoji="1" lang="zh-CN" altLang="en-US" b="1" noProof="0" dirty="0">
                <a:latin typeface="SimSun" panose="02010600030101010101" pitchFamily="2" charset="-122"/>
                <a:ea typeface="SimSun" panose="02010600030101010101" pitchFamily="2" charset="-122"/>
              </a:rPr>
              <a:t>主元</a:t>
            </a:r>
            <a:r>
              <a:rPr kumimoji="1" lang="en-US" altLang="zh-CN" b="1" noProof="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endParaRPr kumimoji="1" lang="en-US" altLang="zh-CN" b="1" noProof="0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2" algn="l">
              <a:lnSpc>
                <a:spcPct val="115000"/>
              </a:lnSpc>
              <a:buFontTx/>
              <a:buChar char="•"/>
              <a:defRPr/>
            </a:pPr>
            <a:r>
              <a:rPr kumimoji="1" lang="zh-CN" altLang="en-US" b="1" i="0" u="none" strike="noStrike" kern="1200" cap="none" spc="0" normalizeH="0" baseline="0" dirty="0">
                <a:ln>
                  <a:noFill/>
                </a:ln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两个子树代表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 被</a:t>
            </a:r>
            <a:r>
              <a:rPr kumimoji="1" lang="zh-CN" altLang="en-CN" b="1" dirty="0">
                <a:latin typeface="SimSun" panose="02010600030101010101" pitchFamily="2" charset="-122"/>
                <a:ea typeface="SimSun" panose="02010600030101010101" pitchFamily="2" charset="-122"/>
              </a:rPr>
              <a:t>主元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划分后的两个集合</a:t>
            </a:r>
            <a:endParaRPr kumimoji="1" lang="zh-CN" altLang="en-US" b="1" i="1" u="none" strike="noStrike" kern="1200" cap="none" spc="0" normalizeH="0" baseline="-25000" noProof="0" dirty="0">
              <a:ln>
                <a:noFill/>
              </a:ln>
              <a:uLnTx/>
              <a:uFillTx/>
              <a:latin typeface="SimSun" panose="02010600030101010101" pitchFamily="2" charset="-122"/>
              <a:ea typeface="SimSun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06500" name="Group 4"/>
          <p:cNvGrpSpPr/>
          <p:nvPr/>
        </p:nvGrpSpPr>
        <p:grpSpPr>
          <a:xfrm>
            <a:off x="1116013" y="2104628"/>
            <a:ext cx="2560637" cy="2376487"/>
            <a:chOff x="246" y="1479"/>
            <a:chExt cx="1815" cy="1497"/>
          </a:xfrm>
        </p:grpSpPr>
        <p:sp>
          <p:nvSpPr>
            <p:cNvPr id="106501" name="Oval 5"/>
            <p:cNvSpPr>
              <a:spLocks noChangeArrowheads="1"/>
            </p:cNvSpPr>
            <p:nvPr/>
          </p:nvSpPr>
          <p:spPr bwMode="auto">
            <a:xfrm>
              <a:off x="1017" y="1479"/>
              <a:ext cx="272" cy="272"/>
            </a:xfrm>
            <a:prstGeom prst="ellipse">
              <a:avLst/>
            </a:prstGeom>
            <a:solidFill>
              <a:schemeClr val="accent1"/>
            </a:solidFill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y</a:t>
              </a:r>
            </a:p>
          </p:txBody>
        </p:sp>
        <p:grpSp>
          <p:nvGrpSpPr>
            <p:cNvPr id="98339" name="Group 6"/>
            <p:cNvGrpSpPr/>
            <p:nvPr/>
          </p:nvGrpSpPr>
          <p:grpSpPr>
            <a:xfrm>
              <a:off x="246" y="1706"/>
              <a:ext cx="817" cy="1270"/>
              <a:chOff x="2151" y="1389"/>
              <a:chExt cx="817" cy="1270"/>
            </a:xfrm>
          </p:grpSpPr>
          <p:sp>
            <p:nvSpPr>
              <p:cNvPr id="98346" name="Line 7"/>
              <p:cNvSpPr/>
              <p:nvPr/>
            </p:nvSpPr>
            <p:spPr>
              <a:xfrm flipH="1">
                <a:off x="2151" y="1389"/>
                <a:ext cx="817" cy="127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47" name="Line 8"/>
              <p:cNvSpPr/>
              <p:nvPr/>
            </p:nvSpPr>
            <p:spPr>
              <a:xfrm flipH="1">
                <a:off x="2922" y="1389"/>
                <a:ext cx="46" cy="127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48" name="Line 9"/>
              <p:cNvSpPr/>
              <p:nvPr/>
            </p:nvSpPr>
            <p:spPr>
              <a:xfrm flipH="1">
                <a:off x="2151" y="2659"/>
                <a:ext cx="771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grpSp>
          <p:nvGrpSpPr>
            <p:cNvPr id="98340" name="Group 10"/>
            <p:cNvGrpSpPr/>
            <p:nvPr/>
          </p:nvGrpSpPr>
          <p:grpSpPr>
            <a:xfrm flipH="1">
              <a:off x="1244" y="1706"/>
              <a:ext cx="817" cy="1270"/>
              <a:chOff x="2151" y="1389"/>
              <a:chExt cx="817" cy="1270"/>
            </a:xfrm>
          </p:grpSpPr>
          <p:sp>
            <p:nvSpPr>
              <p:cNvPr id="98343" name="Line 11"/>
              <p:cNvSpPr/>
              <p:nvPr/>
            </p:nvSpPr>
            <p:spPr>
              <a:xfrm flipH="1">
                <a:off x="2151" y="1389"/>
                <a:ext cx="817" cy="127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44" name="Line 12"/>
              <p:cNvSpPr/>
              <p:nvPr/>
            </p:nvSpPr>
            <p:spPr>
              <a:xfrm flipH="1">
                <a:off x="2922" y="1389"/>
                <a:ext cx="46" cy="127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45" name="Line 13"/>
              <p:cNvSpPr/>
              <p:nvPr/>
            </p:nvSpPr>
            <p:spPr>
              <a:xfrm flipH="1">
                <a:off x="2151" y="2659"/>
                <a:ext cx="771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sp>
          <p:nvSpPr>
            <p:cNvPr id="106510" name="Text Box 14"/>
            <p:cNvSpPr txBox="1">
              <a:spLocks noChangeArrowheads="1"/>
            </p:cNvSpPr>
            <p:nvPr/>
          </p:nvSpPr>
          <p:spPr bwMode="auto">
            <a:xfrm>
              <a:off x="564" y="2341"/>
              <a:ext cx="45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algn="l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T</a:t>
              </a:r>
              <a:r>
                <a:rPr kumimoji="0" lang="en-US" altLang="zh-CN" sz="2800" b="1" i="1" kern="1200" cap="none" spc="0" normalizeH="0" baseline="-2500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106511" name="Text Box 15"/>
            <p:cNvSpPr txBox="1">
              <a:spLocks noChangeArrowheads="1"/>
            </p:cNvSpPr>
            <p:nvPr/>
          </p:nvSpPr>
          <p:spPr bwMode="auto">
            <a:xfrm>
              <a:off x="1335" y="2341"/>
              <a:ext cx="4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algn="l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T</a:t>
              </a:r>
              <a:r>
                <a:rPr kumimoji="0" lang="en-US" altLang="zh-CN" sz="2800" b="1" i="1" kern="1200" cap="none" spc="0" normalizeH="0" baseline="-2500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2</a:t>
              </a:r>
            </a:p>
          </p:txBody>
        </p:sp>
      </p:grpSp>
      <p:sp>
        <p:nvSpPr>
          <p:cNvPr id="106513" name="Oval 17"/>
          <p:cNvSpPr>
            <a:spLocks noChangeArrowheads="1"/>
          </p:cNvSpPr>
          <p:nvPr/>
        </p:nvSpPr>
        <p:spPr bwMode="auto">
          <a:xfrm>
            <a:off x="6387079" y="2007131"/>
            <a:ext cx="363603" cy="458359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y</a:t>
            </a:r>
          </a:p>
        </p:txBody>
      </p:sp>
      <p:grpSp>
        <p:nvGrpSpPr>
          <p:cNvPr id="98314" name="Group 18"/>
          <p:cNvGrpSpPr/>
          <p:nvPr/>
        </p:nvGrpSpPr>
        <p:grpSpPr>
          <a:xfrm>
            <a:off x="4986339" y="2923849"/>
            <a:ext cx="1398060" cy="1649756"/>
            <a:chOff x="2424" y="2024"/>
            <a:chExt cx="1042" cy="979"/>
          </a:xfrm>
        </p:grpSpPr>
        <p:sp>
          <p:nvSpPr>
            <p:cNvPr id="106515" name="Oval 19"/>
            <p:cNvSpPr>
              <a:spLocks noChangeArrowheads="1"/>
            </p:cNvSpPr>
            <p:nvPr/>
          </p:nvSpPr>
          <p:spPr bwMode="auto">
            <a:xfrm>
              <a:off x="2832" y="2024"/>
              <a:ext cx="272" cy="272"/>
            </a:xfrm>
            <a:prstGeom prst="ellipse">
              <a:avLst/>
            </a:prstGeom>
            <a:solidFill>
              <a:schemeClr val="accent1"/>
            </a:solidFill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x</a:t>
              </a:r>
              <a:r>
                <a:rPr kumimoji="0" lang="en-US" altLang="zh-CN" sz="2800" b="1" i="1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1</a:t>
              </a:r>
            </a:p>
          </p:txBody>
        </p:sp>
        <p:sp>
          <p:nvSpPr>
            <p:cNvPr id="106516" name="Text Box 20"/>
            <p:cNvSpPr txBox="1">
              <a:spLocks noChangeArrowheads="1"/>
            </p:cNvSpPr>
            <p:nvPr/>
          </p:nvSpPr>
          <p:spPr bwMode="auto">
            <a:xfrm>
              <a:off x="2514" y="2512"/>
              <a:ext cx="45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algn="l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T</a:t>
              </a:r>
              <a:r>
                <a:rPr kumimoji="0" lang="en-US" altLang="zh-CN" sz="2800" b="1" i="1" kern="1200" cap="none" spc="0" normalizeH="0" baseline="-2500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11</a:t>
              </a:r>
            </a:p>
          </p:txBody>
        </p:sp>
        <p:sp>
          <p:nvSpPr>
            <p:cNvPr id="98330" name="Line 21"/>
            <p:cNvSpPr/>
            <p:nvPr/>
          </p:nvSpPr>
          <p:spPr>
            <a:xfrm flipH="1">
              <a:off x="2424" y="2251"/>
              <a:ext cx="453" cy="544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8331" name="Line 22"/>
            <p:cNvSpPr/>
            <p:nvPr/>
          </p:nvSpPr>
          <p:spPr>
            <a:xfrm>
              <a:off x="2877" y="2251"/>
              <a:ext cx="45" cy="725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8332" name="Line 23"/>
            <p:cNvSpPr/>
            <p:nvPr/>
          </p:nvSpPr>
          <p:spPr>
            <a:xfrm>
              <a:off x="2424" y="2795"/>
              <a:ext cx="498" cy="181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grpSp>
          <p:nvGrpSpPr>
            <p:cNvPr id="98333" name="Group 24"/>
            <p:cNvGrpSpPr/>
            <p:nvPr/>
          </p:nvGrpSpPr>
          <p:grpSpPr>
            <a:xfrm flipH="1">
              <a:off x="2968" y="2251"/>
              <a:ext cx="498" cy="752"/>
              <a:chOff x="3059" y="2387"/>
              <a:chExt cx="498" cy="752"/>
            </a:xfrm>
          </p:grpSpPr>
          <p:sp>
            <p:nvSpPr>
              <p:cNvPr id="106521" name="Text Box 25"/>
              <p:cNvSpPr txBox="1">
                <a:spLocks noChangeArrowheads="1"/>
              </p:cNvSpPr>
              <p:nvPr/>
            </p:nvSpPr>
            <p:spPr bwMode="auto">
              <a:xfrm flipH="1">
                <a:off x="3062" y="2659"/>
                <a:ext cx="4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R="0" algn="l" defTabSz="914400">
                  <a:spcBef>
                    <a:spcPct val="5000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华文行楷" panose="02010800040101010101" pitchFamily="2" charset="-122"/>
                    <a:cs typeface="+mn-cs"/>
                  </a:rPr>
                  <a:t>T</a:t>
                </a:r>
                <a:r>
                  <a:rPr kumimoji="0" lang="en-US" altLang="zh-CN" sz="2800" b="1" i="1" kern="1200" cap="none" spc="0" normalizeH="0" baseline="-25000" noProof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华文行楷" panose="02010800040101010101" pitchFamily="2" charset="-122"/>
                    <a:cs typeface="+mn-cs"/>
                  </a:rPr>
                  <a:t>12</a:t>
                </a:r>
              </a:p>
            </p:txBody>
          </p:sp>
          <p:sp>
            <p:nvSpPr>
              <p:cNvPr id="98335" name="Line 26"/>
              <p:cNvSpPr/>
              <p:nvPr/>
            </p:nvSpPr>
            <p:spPr>
              <a:xfrm flipH="1">
                <a:off x="3059" y="2387"/>
                <a:ext cx="453" cy="544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36" name="Line 27"/>
              <p:cNvSpPr/>
              <p:nvPr/>
            </p:nvSpPr>
            <p:spPr>
              <a:xfrm>
                <a:off x="3512" y="2387"/>
                <a:ext cx="45" cy="725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37" name="Line 28"/>
              <p:cNvSpPr/>
              <p:nvPr/>
            </p:nvSpPr>
            <p:spPr>
              <a:xfrm>
                <a:off x="3059" y="2931"/>
                <a:ext cx="498" cy="181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</p:grpSp>
      <p:grpSp>
        <p:nvGrpSpPr>
          <p:cNvPr id="98315" name="Group 29"/>
          <p:cNvGrpSpPr/>
          <p:nvPr/>
        </p:nvGrpSpPr>
        <p:grpSpPr>
          <a:xfrm>
            <a:off x="6629928" y="2923849"/>
            <a:ext cx="1398059" cy="1631219"/>
            <a:chOff x="2424" y="2024"/>
            <a:chExt cx="1042" cy="968"/>
          </a:xfrm>
        </p:grpSpPr>
        <p:sp>
          <p:nvSpPr>
            <p:cNvPr id="106526" name="Oval 30"/>
            <p:cNvSpPr>
              <a:spLocks noChangeArrowheads="1"/>
            </p:cNvSpPr>
            <p:nvPr/>
          </p:nvSpPr>
          <p:spPr bwMode="auto">
            <a:xfrm>
              <a:off x="2832" y="2024"/>
              <a:ext cx="272" cy="272"/>
            </a:xfrm>
            <a:prstGeom prst="ellipse">
              <a:avLst/>
            </a:prstGeom>
            <a:solidFill>
              <a:schemeClr val="accent1"/>
            </a:solidFill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x</a:t>
              </a:r>
              <a:r>
                <a:rPr kumimoji="0" lang="en-US" altLang="zh-CN" sz="2800" b="1" i="1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106527" name="Text Box 31"/>
            <p:cNvSpPr txBox="1">
              <a:spLocks noChangeArrowheads="1"/>
            </p:cNvSpPr>
            <p:nvPr/>
          </p:nvSpPr>
          <p:spPr bwMode="auto">
            <a:xfrm>
              <a:off x="2488" y="2512"/>
              <a:ext cx="45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algn="l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T</a:t>
              </a:r>
              <a:r>
                <a:rPr kumimoji="0" lang="en-US" altLang="zh-CN" sz="2800" b="1" i="1" kern="1200" cap="none" spc="0" normalizeH="0" baseline="-25000" noProof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21</a:t>
              </a:r>
            </a:p>
          </p:txBody>
        </p:sp>
        <p:sp>
          <p:nvSpPr>
            <p:cNvPr id="98320" name="Line 32"/>
            <p:cNvSpPr/>
            <p:nvPr/>
          </p:nvSpPr>
          <p:spPr>
            <a:xfrm flipH="1">
              <a:off x="2424" y="2251"/>
              <a:ext cx="453" cy="544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8321" name="Line 33"/>
            <p:cNvSpPr/>
            <p:nvPr/>
          </p:nvSpPr>
          <p:spPr>
            <a:xfrm>
              <a:off x="2877" y="2251"/>
              <a:ext cx="45" cy="725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8322" name="Line 34"/>
            <p:cNvSpPr/>
            <p:nvPr/>
          </p:nvSpPr>
          <p:spPr>
            <a:xfrm>
              <a:off x="2424" y="2795"/>
              <a:ext cx="498" cy="181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grpSp>
          <p:nvGrpSpPr>
            <p:cNvPr id="98323" name="Group 35"/>
            <p:cNvGrpSpPr/>
            <p:nvPr/>
          </p:nvGrpSpPr>
          <p:grpSpPr>
            <a:xfrm flipH="1">
              <a:off x="2968" y="2251"/>
              <a:ext cx="498" cy="741"/>
              <a:chOff x="3059" y="2387"/>
              <a:chExt cx="498" cy="741"/>
            </a:xfrm>
          </p:grpSpPr>
          <p:sp>
            <p:nvSpPr>
              <p:cNvPr id="106532" name="Text Box 36"/>
              <p:cNvSpPr txBox="1">
                <a:spLocks noChangeArrowheads="1"/>
              </p:cNvSpPr>
              <p:nvPr/>
            </p:nvSpPr>
            <p:spPr bwMode="auto">
              <a:xfrm flipH="1">
                <a:off x="3059" y="2648"/>
                <a:ext cx="4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R="0" algn="l" defTabSz="914400">
                  <a:spcBef>
                    <a:spcPct val="5000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华文行楷" panose="02010800040101010101" pitchFamily="2" charset="-122"/>
                    <a:cs typeface="+mn-cs"/>
                  </a:rPr>
                  <a:t>T</a:t>
                </a:r>
                <a:r>
                  <a:rPr kumimoji="0" lang="en-US" altLang="zh-CN" sz="2800" b="1" i="1" kern="1200" cap="none" spc="0" normalizeH="0" baseline="-25000" noProof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华文行楷" panose="02010800040101010101" pitchFamily="2" charset="-122"/>
                    <a:cs typeface="+mn-cs"/>
                  </a:rPr>
                  <a:t>22</a:t>
                </a:r>
              </a:p>
            </p:txBody>
          </p:sp>
          <p:sp>
            <p:nvSpPr>
              <p:cNvPr id="98325" name="Line 37"/>
              <p:cNvSpPr/>
              <p:nvPr/>
            </p:nvSpPr>
            <p:spPr>
              <a:xfrm flipH="1">
                <a:off x="3059" y="2387"/>
                <a:ext cx="453" cy="544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26" name="Line 38"/>
              <p:cNvSpPr/>
              <p:nvPr/>
            </p:nvSpPr>
            <p:spPr>
              <a:xfrm>
                <a:off x="3512" y="2387"/>
                <a:ext cx="45" cy="725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27" name="Line 39"/>
              <p:cNvSpPr/>
              <p:nvPr/>
            </p:nvSpPr>
            <p:spPr>
              <a:xfrm>
                <a:off x="3059" y="2931"/>
                <a:ext cx="498" cy="181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</p:grpSp>
      <p:sp>
        <p:nvSpPr>
          <p:cNvPr id="98316" name="Line 40"/>
          <p:cNvSpPr/>
          <p:nvPr/>
        </p:nvSpPr>
        <p:spPr>
          <a:xfrm flipH="1">
            <a:off x="5838321" y="2387974"/>
            <a:ext cx="607793" cy="611707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98317" name="Line 41"/>
          <p:cNvSpPr/>
          <p:nvPr/>
        </p:nvSpPr>
        <p:spPr>
          <a:xfrm>
            <a:off x="6690305" y="2387974"/>
            <a:ext cx="607793" cy="611707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106538" name="AutoShape 42"/>
          <p:cNvSpPr/>
          <p:nvPr/>
        </p:nvSpPr>
        <p:spPr>
          <a:xfrm>
            <a:off x="3676650" y="3112690"/>
            <a:ext cx="1023938" cy="287338"/>
          </a:xfrm>
          <a:prstGeom prst="rightArrow">
            <a:avLst>
              <a:gd name="adj1" fmla="val 50000"/>
              <a:gd name="adj2" fmla="val 89088"/>
            </a:avLst>
          </a:prstGeom>
          <a:solidFill>
            <a:srgbClr val="FF3300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6539" name="Text Box 43"/>
          <p:cNvSpPr txBox="1">
            <a:spLocks noChangeArrowheads="1"/>
          </p:cNvSpPr>
          <p:nvPr/>
        </p:nvSpPr>
        <p:spPr bwMode="auto">
          <a:xfrm>
            <a:off x="395536" y="4622644"/>
            <a:ext cx="8193088" cy="21617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我们可以观察到如下事实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</a:p>
          <a:p>
            <a:pPr marL="914400" marR="0" lvl="2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一个子树的根必须与其子树的所有节点比较</a:t>
            </a:r>
          </a:p>
          <a:p>
            <a:pPr marL="914400" marR="0" lvl="2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 不同子树中的节点不可能比较</a:t>
            </a:r>
          </a:p>
          <a:p>
            <a:pPr marL="914400" marR="0" lvl="2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 任意两个节点至多比较一次：根（划分元素）划分一次后，就不会再参与比较了。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F067BC-6441-EC41-9CB0-0F83E41F8A5D}"/>
              </a:ext>
            </a:extLst>
          </p:cNvPr>
          <p:cNvSpPr txBox="1"/>
          <p:nvPr/>
        </p:nvSpPr>
        <p:spPr>
          <a:xfrm>
            <a:off x="5594130" y="6390520"/>
            <a:ext cx="1824722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CN" sz="1600" dirty="0">
                <a:solidFill>
                  <a:srgbClr val="FF0000"/>
                </a:solidFill>
              </a:rPr>
              <a:t>采用</a:t>
            </a:r>
            <a:r>
              <a:rPr lang="zh-CN" altLang="en-US" sz="1600" dirty="0">
                <a:solidFill>
                  <a:srgbClr val="FF0000"/>
                </a:solidFill>
              </a:rPr>
              <a:t>改进后的版本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6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6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8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8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6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6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6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6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6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6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3" grpId="0" animBg="1"/>
      <p:bldP spid="106538" grpId="0" animBg="1"/>
      <p:bldP spid="4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5CB3-55D6-5248-A612-2085C6EB5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90C24-E383-DC4D-8431-23D20B3A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40768"/>
            <a:ext cx="8229600" cy="4863296"/>
          </a:xfrm>
        </p:spPr>
        <p:txBody>
          <a:bodyPr/>
          <a:lstStyle/>
          <a:p>
            <a:r>
              <a:rPr lang="en-US" dirty="0" err="1"/>
              <a:t>随机快速排序</a:t>
            </a:r>
            <a:endParaRPr lang="en-US" dirty="0"/>
          </a:p>
          <a:p>
            <a:pPr lvl="1"/>
            <a:r>
              <a:rPr lang="en-US" dirty="0" err="1"/>
              <a:t>平均</a:t>
            </a:r>
            <a:r>
              <a:rPr lang="zh-CN" altLang="en-US" dirty="0"/>
              <a:t>（</a:t>
            </a:r>
            <a:r>
              <a:rPr lang="en-US" dirty="0" err="1"/>
              <a:t>期望</a:t>
            </a:r>
            <a:r>
              <a:rPr lang="zh-CN" altLang="en-US" dirty="0"/>
              <a:t>）</a:t>
            </a:r>
            <a:r>
              <a:rPr lang="en-US" dirty="0" err="1"/>
              <a:t>运行时间</a:t>
            </a:r>
            <a:endParaRPr lang="en-CN" dirty="0"/>
          </a:p>
          <a:p>
            <a:pPr lvl="1"/>
            <a:endParaRPr lang="en-CN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4FC9679-D877-D548-9959-D2C1FDAE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2773937"/>
            <a:ext cx="7140575" cy="199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l" defTabSz="914400">
              <a:lnSpc>
                <a:spcPct val="115000"/>
              </a:lnSpc>
              <a:buClrTx/>
              <a:buSzTx/>
              <a:buFontTx/>
              <a:buChar char="•"/>
              <a:defRPr/>
            </a:pPr>
            <a:r>
              <a:rPr kumimoji="1" lang="zh-CN" altLang="en-US" sz="2800" b="1" kern="1200" cap="none" spc="0" normalizeH="0" baseline="0" noProof="0" dirty="0">
                <a:ea typeface="SimSun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kumimoji="1" lang="en-US" altLang="zh-CN" sz="2800" b="1" i="1" kern="1200" cap="none" spc="0" normalizeH="0" baseline="0" noProof="0" dirty="0">
                <a:ea typeface="SimSun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2800" b="1" kern="1200" cap="none" spc="0" normalizeH="0" baseline="0" noProof="0" dirty="0"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sz="2800" b="1" i="1" kern="1200" cap="none" spc="0" normalizeH="0" baseline="0" noProof="0" dirty="0" err="1"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b="1" i="1" kern="1200" cap="none" spc="0" normalizeH="0" baseline="-25000" noProof="0" dirty="0" err="1">
                <a:ea typeface="SimSun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kumimoji="1" lang="en-US" altLang="zh-CN" sz="2800" b="1" kern="1200" cap="none" spc="0" normalizeH="0" baseline="0" noProof="0" dirty="0"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设</a:t>
            </a:r>
            <a:r>
              <a:rPr kumimoji="1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b="1" i="1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(j)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在运行中比较的概率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则</a:t>
            </a:r>
          </a:p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kumimoji="1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=p</a:t>
            </a:r>
            <a:r>
              <a:rPr kumimoji="1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1+(1-p</a:t>
            </a:r>
            <a:r>
              <a:rPr kumimoji="1" lang="en-US" altLang="zh-CN" sz="3200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ij</a:t>
            </a:r>
            <a:r>
              <a: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)0=</a:t>
            </a:r>
            <a:r>
              <a:rPr kumimoji="1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kumimoji="1" lang="en-US" altLang="zh-CN" sz="3200" b="1" i="1" u="none" strike="noStrike" kern="1200" cap="none" spc="0" normalizeH="0" baseline="-2500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ij</a:t>
            </a:r>
            <a:endParaRPr kumimoji="1" lang="en-US" altLang="zh-CN" sz="3200" b="1" i="1" u="none" strike="noStrike" kern="1200" cap="none" spc="0" normalizeH="0" baseline="-25000" noProof="0" dirty="0">
              <a:ln>
                <a:noFill/>
              </a:ln>
              <a:solidFill>
                <a:srgbClr val="663300"/>
              </a:solidFill>
              <a:uLnTx/>
              <a:uFillTx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3200" b="1" i="1" u="none" strike="noStrike" kern="1200" cap="none" spc="0" normalizeH="0" baseline="-25000" noProof="0" dirty="0">
              <a:ln>
                <a:noFill/>
              </a:ln>
              <a:solidFill>
                <a:srgbClr val="663300"/>
              </a:solidFill>
              <a:uLnTx/>
              <a:uFillTx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BCEEBA5-E933-A94D-AF70-14365DD40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4280" y="5006429"/>
            <a:ext cx="4545013" cy="1169551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1800" b="1" kern="1200" cap="none" spc="0" normalizeH="0" baseline="0" noProof="0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6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关键问题</a:t>
            </a:r>
            <a:r>
              <a:rPr lang="en-US" altLang="zh-CN" sz="36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行楷" panose="02010800040101010101" pitchFamily="2" charset="-122"/>
              </a:rPr>
              <a:t>:</a:t>
            </a:r>
            <a:r>
              <a:rPr kumimoji="0" lang="zh-CN" altLang="en-US" sz="36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求解</a:t>
            </a:r>
            <a:r>
              <a:rPr kumimoji="0" lang="en-US" altLang="zh-CN" sz="40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p</a:t>
            </a:r>
            <a:r>
              <a:rPr kumimoji="0" lang="en-US" altLang="zh-CN" sz="4000" b="1" i="1" kern="1200" cap="none" spc="0" normalizeH="0" baseline="-2500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ij</a:t>
            </a:r>
            <a:endParaRPr kumimoji="0" lang="en-US" altLang="zh-CN" sz="4000" b="1" i="1" kern="1200" cap="none" spc="0" normalizeH="0" baseline="-25000" noProof="0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sz="1800" b="1" i="1" kern="1200" cap="none" spc="0" normalizeH="0" baseline="-25000" noProof="0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华文行楷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3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F804-9314-1249-8C6B-78EB15AB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D053C-8C30-8348-8A55-EE3C46897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随机快速排序</a:t>
            </a:r>
            <a:endParaRPr lang="en-US" dirty="0"/>
          </a:p>
          <a:p>
            <a:pPr lvl="1"/>
            <a:r>
              <a:rPr lang="en-US" dirty="0" err="1"/>
              <a:t>平均</a:t>
            </a:r>
            <a:r>
              <a:rPr lang="zh-CN" altLang="en-US" dirty="0"/>
              <a:t>（</a:t>
            </a:r>
            <a:r>
              <a:rPr lang="en-US" dirty="0" err="1"/>
              <a:t>期望</a:t>
            </a:r>
            <a:r>
              <a:rPr lang="zh-CN" altLang="en-US" dirty="0"/>
              <a:t>）</a:t>
            </a:r>
            <a:r>
              <a:rPr lang="en-US" dirty="0" err="1"/>
              <a:t>运行时间</a:t>
            </a:r>
            <a:endParaRPr lang="en-CN" dirty="0"/>
          </a:p>
          <a:p>
            <a:pPr marL="457200" lvl="1" indent="0">
              <a:buNone/>
            </a:pPr>
            <a:endParaRPr lang="en-CN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13F4B904-58F6-D548-81B4-1D427B14C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940" y="1988840"/>
            <a:ext cx="8051492" cy="2889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algn="just" defTabSz="914400">
              <a:lnSpc>
                <a:spcPct val="115000"/>
              </a:lnSpc>
              <a:buClrTx/>
              <a:buSzTx/>
              <a:buFontTx/>
              <a:buNone/>
              <a:defRPr/>
            </a:pPr>
            <a:endParaRPr kumimoji="1" lang="en-US" altLang="zh-CN" b="1" i="1" kern="1200" cap="none" spc="0" normalizeH="0" baseline="-25000" noProof="0" dirty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800100" marR="0" lvl="1" indent="-342900" algn="just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, 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(i+1)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, …, 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(j)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在同一子树时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(j)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才可能比较</a:t>
            </a:r>
          </a:p>
          <a:p>
            <a:pPr marL="800100" marR="0" lvl="1" indent="-342900" algn="just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只有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或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(j)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先于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S(i+1), …, S(j-1)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被选为划分点时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(j)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才可能比较</a:t>
            </a:r>
          </a:p>
          <a:p>
            <a:pPr marL="800100" marR="0" lvl="1" indent="-342900" algn="just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, 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(i+1)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, …, 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(j)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等可能地被选为划分点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所以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(j)  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进行比较的概率是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:  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2/(j-i+1),  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即</a:t>
            </a:r>
            <a:endParaRPr kumimoji="1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just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                                  </a:t>
            </a:r>
            <a:r>
              <a:rPr kumimoji="1" lang="en-US" altLang="zh-CN" b="1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kumimoji="1" lang="en-US" altLang="zh-CN" b="1" i="1" u="none" strike="noStrike" kern="1200" cap="none" spc="0" normalizeH="0" baseline="-25000" noProof="0" dirty="0" err="1">
                <a:ln>
                  <a:noFill/>
                </a:ln>
                <a:solidFill>
                  <a:srgbClr val="FF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kumimoji="1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ea typeface="SimSun" panose="02010600030101010101" pitchFamily="2" charset="-122"/>
                <a:cs typeface="Times New Roman" panose="02020603050405020304" pitchFamily="18" charset="0"/>
              </a:rPr>
              <a:t>(j-i+1)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3C62D-37FC-9043-87DC-8FCFABD65EFD}"/>
              </a:ext>
            </a:extLst>
          </p:cNvPr>
          <p:cNvSpPr txBox="1"/>
          <p:nvPr/>
        </p:nvSpPr>
        <p:spPr>
          <a:xfrm>
            <a:off x="1475656" y="4874384"/>
            <a:ext cx="6336704" cy="193899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注意</a:t>
            </a:r>
            <a:r>
              <a:rPr lang="en-US" altLang="zh-CN" sz="2800" b="1" dirty="0">
                <a:solidFill>
                  <a:srgbClr val="FF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(</a:t>
            </a:r>
            <a:r>
              <a:rPr lang="en-US" altLang="zh-CN" sz="2800" b="1" baseline="-25000" dirty="0" err="1">
                <a:solidFill>
                  <a:srgbClr val="FF0000"/>
                </a:solidFill>
              </a:rPr>
              <a:t>i</a:t>
            </a:r>
            <a:r>
              <a:rPr lang="en-US" altLang="zh-CN" sz="2800" b="1" baseline="-25000" dirty="0">
                <a:solidFill>
                  <a:srgbClr val="FF0000"/>
                </a:solidFill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</a:rPr>
              <a:t>是排好序的序列！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为什么不能选择比</a:t>
            </a:r>
            <a:r>
              <a:rPr lang="en-US" altLang="zh-CN" sz="2800" b="1" dirty="0">
                <a:solidFill>
                  <a:srgbClr val="FF0000"/>
                </a:solidFill>
              </a:rPr>
              <a:t>[</a:t>
            </a:r>
            <a:r>
              <a:rPr lang="en-US" altLang="zh-CN" sz="2800" b="1" dirty="0" err="1">
                <a:solidFill>
                  <a:srgbClr val="FF0000"/>
                </a:solidFill>
              </a:rPr>
              <a:t>i</a:t>
            </a:r>
            <a:r>
              <a:rPr lang="en-US" altLang="zh-CN" sz="2800" b="1" dirty="0">
                <a:solidFill>
                  <a:srgbClr val="FF0000"/>
                </a:solidFill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j]</a:t>
            </a:r>
            <a:r>
              <a:rPr lang="zh-CN" altLang="en-US" sz="2800" b="1" dirty="0">
                <a:solidFill>
                  <a:srgbClr val="FF0000"/>
                </a:solidFill>
              </a:rPr>
              <a:t>更大的区间？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algn="just"/>
            <a:r>
              <a:rPr lang="zh-CN" altLang="en-US" sz="1600" b="1" dirty="0">
                <a:solidFill>
                  <a:srgbClr val="FF0000"/>
                </a:solidFill>
              </a:rPr>
              <a:t>因为选了</a:t>
            </a:r>
            <a:r>
              <a:rPr lang="en-US" altLang="zh-CN" sz="1600" b="1" dirty="0">
                <a:solidFill>
                  <a:srgbClr val="FF0000"/>
                </a:solidFill>
              </a:rPr>
              <a:t>[</a:t>
            </a:r>
            <a:r>
              <a:rPr lang="en-US" altLang="zh-CN" sz="1600" b="1" dirty="0" err="1">
                <a:solidFill>
                  <a:srgbClr val="FF0000"/>
                </a:solidFill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</a:rPr>
              <a:t>,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j]</a:t>
            </a:r>
            <a:r>
              <a:rPr lang="zh-CN" altLang="en-US" sz="1600" b="1" dirty="0">
                <a:solidFill>
                  <a:srgbClr val="FF0000"/>
                </a:solidFill>
              </a:rPr>
              <a:t>区间以外的元素作为划分元素，</a:t>
            </a:r>
            <a:r>
              <a:rPr lang="en-US" altLang="zh-CN" sz="1600" b="1" dirty="0">
                <a:solidFill>
                  <a:srgbClr val="FF0000"/>
                </a:solidFill>
              </a:rPr>
              <a:t>S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(</a:t>
            </a:r>
            <a:r>
              <a:rPr lang="en-US" altLang="zh-CN" sz="1600" b="1" baseline="-25000" dirty="0" err="1">
                <a:solidFill>
                  <a:srgbClr val="FF0000"/>
                </a:solidFill>
              </a:rPr>
              <a:t>i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)</a:t>
            </a:r>
            <a:r>
              <a:rPr lang="zh-CN" altLang="en-US" sz="1600" b="1" dirty="0">
                <a:solidFill>
                  <a:srgbClr val="FF0000"/>
                </a:solidFill>
              </a:rPr>
              <a:t>和</a:t>
            </a:r>
            <a:r>
              <a:rPr lang="en-US" altLang="zh-CN" sz="1600" b="1" dirty="0">
                <a:solidFill>
                  <a:srgbClr val="FF0000"/>
                </a:solidFill>
              </a:rPr>
              <a:t>S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(j)</a:t>
            </a:r>
            <a:r>
              <a:rPr lang="zh-CN" altLang="en-US" sz="1600" b="1" dirty="0">
                <a:solidFill>
                  <a:srgbClr val="FF0000"/>
                </a:solidFill>
              </a:rPr>
              <a:t>仍会分在一棵子树，仍有可能会进行比较。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algn="just"/>
            <a:r>
              <a:rPr lang="zh-CN" altLang="en-US" sz="1600" b="1" dirty="0">
                <a:solidFill>
                  <a:srgbClr val="FF0000"/>
                </a:solidFill>
              </a:rPr>
              <a:t>只有当</a:t>
            </a:r>
            <a:r>
              <a:rPr lang="en-US" altLang="zh-CN" sz="1600" b="1" dirty="0">
                <a:solidFill>
                  <a:srgbClr val="FF0000"/>
                </a:solidFill>
              </a:rPr>
              <a:t>S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(</a:t>
            </a:r>
            <a:r>
              <a:rPr lang="en-US" altLang="zh-CN" sz="1600" b="1" baseline="-25000" dirty="0" err="1">
                <a:solidFill>
                  <a:srgbClr val="FF0000"/>
                </a:solidFill>
              </a:rPr>
              <a:t>i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)</a:t>
            </a:r>
            <a:r>
              <a:rPr lang="zh-CN" altLang="en-US" sz="1600" b="1" dirty="0">
                <a:solidFill>
                  <a:srgbClr val="FF0000"/>
                </a:solidFill>
              </a:rPr>
              <a:t>和</a:t>
            </a:r>
            <a:r>
              <a:rPr lang="en-US" altLang="zh-CN" sz="1600" b="1" dirty="0">
                <a:solidFill>
                  <a:srgbClr val="FF0000"/>
                </a:solidFill>
              </a:rPr>
              <a:t>S</a:t>
            </a:r>
            <a:r>
              <a:rPr lang="en-US" altLang="zh-CN" sz="1600" b="1" baseline="-25000" dirty="0">
                <a:solidFill>
                  <a:srgbClr val="FF0000"/>
                </a:solidFill>
              </a:rPr>
              <a:t>(j)</a:t>
            </a:r>
            <a:r>
              <a:rPr lang="zh-CN" altLang="en-US" sz="1600" b="1" dirty="0">
                <a:solidFill>
                  <a:srgbClr val="FF0000"/>
                </a:solidFill>
              </a:rPr>
              <a:t>分属于区间两端，无论选择区间内哪个元素作为划分点，此次划分后一定会分开，上述计算概率的方式才适用。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15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F804-9314-1249-8C6B-78EB15AB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Sort</a:t>
            </a:r>
            <a:r>
              <a:rPr lang="en-CN" dirty="0"/>
              <a:t> (快速排序)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D053C-8C30-8348-8A55-EE3C46897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随机快速排序</a:t>
            </a:r>
            <a:endParaRPr lang="en-US" dirty="0"/>
          </a:p>
          <a:p>
            <a:pPr lvl="1"/>
            <a:r>
              <a:rPr lang="en-US" dirty="0" err="1"/>
              <a:t>平均</a:t>
            </a:r>
            <a:r>
              <a:rPr lang="zh-CN" altLang="en-US" dirty="0"/>
              <a:t>（</a:t>
            </a:r>
            <a:r>
              <a:rPr lang="en-US" dirty="0" err="1"/>
              <a:t>期望</a:t>
            </a:r>
            <a:r>
              <a:rPr lang="zh-CN" altLang="en-US" dirty="0"/>
              <a:t>）</a:t>
            </a:r>
            <a:r>
              <a:rPr lang="en-US" dirty="0" err="1"/>
              <a:t>运行时间</a:t>
            </a:r>
            <a:endParaRPr lang="en-CN" dirty="0"/>
          </a:p>
          <a:p>
            <a:pPr marL="457200" lvl="1" indent="0">
              <a:buNone/>
            </a:pPr>
            <a:endParaRPr lang="en-CN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3E21EB27-A9DE-614C-91E3-F600E9D5D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3" y="2118424"/>
            <a:ext cx="7138988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kumimoji="1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现在我们有</a:t>
            </a:r>
            <a:r>
              <a:rPr kumimoji="1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endParaRPr kumimoji="1" lang="zh-CN" altLang="en-US" sz="3200" b="1" i="1" u="none" strike="noStrike" kern="1200" cap="none" spc="0" normalizeH="0" baseline="-25000" noProof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华文行楷" panose="02010800040101010101" pitchFamily="2" charset="-122"/>
              <a:cs typeface="+mn-cs"/>
              <a:sym typeface="Symbol" panose="05050102010706020507" pitchFamily="18" charset="2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7E78F2C-ACEC-BB4C-878E-9D10E5CD2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00" y="5328288"/>
            <a:ext cx="8826599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定理</a:t>
            </a:r>
            <a:r>
              <a:rPr kumimoji="0" lang="en-US" altLang="zh-CN" sz="28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.  </a:t>
            </a:r>
            <a:r>
              <a:rPr kumimoji="0" lang="zh-CN" altLang="en-US" sz="28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随机快速排序算法的期望时间复杂性为</a:t>
            </a:r>
            <a:r>
              <a:rPr kumimoji="0" lang="en-US" altLang="zh-CN" sz="28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O(</a:t>
            </a:r>
            <a:r>
              <a:rPr kumimoji="0" lang="en-US" altLang="zh-CN" sz="28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</a:t>
            </a:r>
            <a:r>
              <a:rPr kumimoji="0" lang="en-US" altLang="zh-CN" sz="2800" b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log</a:t>
            </a:r>
            <a:r>
              <a:rPr kumimoji="0" lang="en-US" altLang="zh-CN" sz="2800" b="1" i="1" kern="1200" cap="none" spc="0" normalizeH="0" baseline="0" noProof="0" dirty="0" err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n</a:t>
            </a:r>
            <a:r>
              <a:rPr kumimoji="0" lang="en-US" altLang="zh-CN" sz="2800" b="1" kern="1200" cap="none" spc="0" normalizeH="0" baseline="0" noProof="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rPr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E9C4C6-BFED-5A4A-9C45-B3DB27B844D4}"/>
              </a:ext>
            </a:extLst>
          </p:cNvPr>
          <p:cNvGrpSpPr/>
          <p:nvPr/>
        </p:nvGrpSpPr>
        <p:grpSpPr>
          <a:xfrm>
            <a:off x="1436689" y="2694688"/>
            <a:ext cx="4863504" cy="1125122"/>
            <a:chOff x="1436689" y="2694688"/>
            <a:chExt cx="4863504" cy="112512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0EE288-B46B-9045-8004-4A4487C5173A}"/>
                </a:ext>
              </a:extLst>
            </p:cNvPr>
            <p:cNvGrpSpPr/>
            <p:nvPr/>
          </p:nvGrpSpPr>
          <p:grpSpPr>
            <a:xfrm>
              <a:off x="1436689" y="2694688"/>
              <a:ext cx="4863504" cy="1125122"/>
              <a:chOff x="1436689" y="2694688"/>
              <a:chExt cx="4863504" cy="1125122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6" name="Object 3">
                    <a:extLst>
                      <a:ext uri="{FF2B5EF4-FFF2-40B4-BE49-F238E27FC236}">
                        <a16:creationId xmlns:a16="http://schemas.microsoft.com/office/drawing/2014/main" id="{ECB44B11-BA25-E847-A738-AB0A76C8A21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2788846"/>
                      </p:ext>
                    </p:extLst>
                  </p:nvPr>
                </p:nvGraphicFramePr>
                <p:xfrm>
                  <a:off x="1436689" y="2694688"/>
                  <a:ext cx="4863504" cy="112512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82195" r:id="rId3" imgW="2108200" imgH="444500" progId="Equation.3">
                          <p:embed/>
                        </p:oleObj>
                      </mc:Choice>
                      <mc:Fallback>
                        <p:oleObj r:id="rId3" imgW="2108200" imgH="444500" progId="Equation.3">
                          <p:embed/>
                          <p:pic>
                            <p:nvPicPr>
                              <p:cNvPr id="108547" name="Object 3"/>
                              <p:cNvPicPr/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436689" y="2694688"/>
                                <a:ext cx="4863504" cy="1125122"/>
                              </a:xfrm>
                              <a:prstGeom prst="rect">
                                <a:avLst/>
                              </a:prstGeom>
                              <a:noFill/>
                              <a:ln w="38100">
                                <a:noFill/>
                                <a:miter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6" name="Object 3">
                    <a:extLst>
                      <a:ext uri="{FF2B5EF4-FFF2-40B4-BE49-F238E27FC236}">
                        <a16:creationId xmlns:a16="http://schemas.microsoft.com/office/drawing/2014/main" id="{ECB44B11-BA25-E847-A738-AB0A76C8A21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72788846"/>
                      </p:ext>
                    </p:extLst>
                  </p:nvPr>
                </p:nvGraphicFramePr>
                <p:xfrm>
                  <a:off x="1436689" y="2694688"/>
                  <a:ext cx="4863504" cy="1125122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069" r:id="rId5" imgW="2108200" imgH="444500" progId="Equation.3">
                          <p:embed/>
                        </p:oleObj>
                      </mc:Choice>
                      <mc:Fallback>
                        <p:oleObj r:id="rId5" imgW="2108200" imgH="444500" progId="Equation.3">
                          <p:embed/>
                          <p:pic>
                            <p:nvPicPr>
                              <p:cNvPr id="108547" name="Object 3"/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436689" y="2694688"/>
                                <a:ext cx="4863504" cy="1125122"/>
                              </a:xfrm>
                              <a:prstGeom prst="rect">
                                <a:avLst/>
                              </a:prstGeom>
                              <a:noFill/>
                              <a:ln w="38100">
                                <a:noFill/>
                                <a:miter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5C7E6AA-D658-2340-A3D1-AB7DD9B05F8A}"/>
                      </a:ext>
                    </a:extLst>
                  </p:cNvPr>
                  <p:cNvSpPr txBox="1"/>
                  <p:nvPr/>
                </p:nvSpPr>
                <p:spPr>
                  <a:xfrm>
                    <a:off x="3269751" y="2725670"/>
                    <a:ext cx="59869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N" sz="18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5C7E6AA-D658-2340-A3D1-AB7DD9B05F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9751" y="2725670"/>
                    <a:ext cx="598690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417" r="-4167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7447D1-F5E2-BF40-B5F9-759FDDBF518E}"/>
                    </a:ext>
                  </a:extLst>
                </p:cNvPr>
                <p:cNvSpPr txBox="1"/>
                <p:nvPr/>
              </p:nvSpPr>
              <p:spPr>
                <a:xfrm>
                  <a:off x="4624785" y="2711776"/>
                  <a:ext cx="59869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N" sz="1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7447D1-F5E2-BF40-B5F9-759FDDBF51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785" y="2711776"/>
                  <a:ext cx="59869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417" r="-2083" b="-4348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451FDB-F546-A347-B5D1-4BB55DC21D4A}"/>
              </a:ext>
            </a:extLst>
          </p:cNvPr>
          <p:cNvGrpSpPr/>
          <p:nvPr/>
        </p:nvGrpSpPr>
        <p:grpSpPr>
          <a:xfrm>
            <a:off x="1403648" y="4027429"/>
            <a:ext cx="5571653" cy="1093240"/>
            <a:chOff x="1403648" y="4027429"/>
            <a:chExt cx="5571653" cy="10932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D151CF-CF43-104D-81EB-8B5491742EDA}"/>
                </a:ext>
              </a:extLst>
            </p:cNvPr>
            <p:cNvGrpSpPr/>
            <p:nvPr/>
          </p:nvGrpSpPr>
          <p:grpSpPr>
            <a:xfrm>
              <a:off x="1403648" y="4027429"/>
              <a:ext cx="5571653" cy="1093240"/>
              <a:chOff x="1403648" y="4027429"/>
              <a:chExt cx="5571653" cy="1093240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8" name="Object 5">
                    <a:extLst>
                      <a:ext uri="{FF2B5EF4-FFF2-40B4-BE49-F238E27FC236}">
                        <a16:creationId xmlns:a16="http://schemas.microsoft.com/office/drawing/2014/main" id="{4B0F5252-8D41-A248-9D78-09912D4CAAC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63462305"/>
                      </p:ext>
                    </p:extLst>
                  </p:nvPr>
                </p:nvGraphicFramePr>
                <p:xfrm>
                  <a:off x="1403648" y="4044113"/>
                  <a:ext cx="5571653" cy="107655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82196" r:id="rId9" imgW="2451100" imgH="431800" progId="Equation.3">
                          <p:embed/>
                        </p:oleObj>
                      </mc:Choice>
                      <mc:Fallback>
                        <p:oleObj r:id="rId9" imgW="2451100" imgH="431800" progId="Equation.3">
                          <p:embed/>
                          <p:pic>
                            <p:nvPicPr>
                              <p:cNvPr id="108549" name="Object 5"/>
                              <p:cNvPicPr/>
                              <p:nvPr/>
                            </p:nvPicPr>
                            <p:blipFill>
                              <a:blip r:embed="rId1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403648" y="4044113"/>
                                <a:ext cx="5571653" cy="1076556"/>
                              </a:xfrm>
                              <a:prstGeom prst="rect">
                                <a:avLst/>
                              </a:prstGeom>
                              <a:noFill/>
                              <a:ln w="38100">
                                <a:noFill/>
                                <a:miter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8" name="Object 5">
                    <a:extLst>
                      <a:ext uri="{FF2B5EF4-FFF2-40B4-BE49-F238E27FC236}">
                        <a16:creationId xmlns:a16="http://schemas.microsoft.com/office/drawing/2014/main" id="{4B0F5252-8D41-A248-9D78-09912D4CAAC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263462305"/>
                      </p:ext>
                    </p:extLst>
                  </p:nvPr>
                </p:nvGraphicFramePr>
                <p:xfrm>
                  <a:off x="1403648" y="4044113"/>
                  <a:ext cx="5571653" cy="107655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070" r:id="rId11" imgW="2451100" imgH="431800" progId="Equation.3">
                          <p:embed/>
                        </p:oleObj>
                      </mc:Choice>
                      <mc:Fallback>
                        <p:oleObj r:id="rId11" imgW="2451100" imgH="431800" progId="Equation.3">
                          <p:embed/>
                          <p:pic>
                            <p:nvPicPr>
                              <p:cNvPr id="108549" name="Object 5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403648" y="4044113"/>
                                <a:ext cx="5571653" cy="1076556"/>
                              </a:xfrm>
                              <a:prstGeom prst="rect">
                                <a:avLst/>
                              </a:prstGeom>
                              <a:noFill/>
                              <a:ln w="38100">
                                <a:noFill/>
                                <a:miter/>
                              </a:ln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F28A607-EA52-634F-8105-D8DFA43F0F83}"/>
                      </a:ext>
                    </a:extLst>
                  </p:cNvPr>
                  <p:cNvSpPr txBox="1"/>
                  <p:nvPr/>
                </p:nvSpPr>
                <p:spPr>
                  <a:xfrm>
                    <a:off x="3131840" y="4027429"/>
                    <a:ext cx="59869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N" sz="18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F28A607-EA52-634F-8105-D8DFA43F0F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840" y="4027429"/>
                    <a:ext cx="59869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0417" r="-416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F458862-FD3D-CD4B-8CA0-C8D6911EA7D8}"/>
                      </a:ext>
                    </a:extLst>
                  </p:cNvPr>
                  <p:cNvSpPr txBox="1"/>
                  <p:nvPr/>
                </p:nvSpPr>
                <p:spPr>
                  <a:xfrm>
                    <a:off x="1475656" y="4049390"/>
                    <a:ext cx="59869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N" sz="18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F458862-FD3D-CD4B-8CA0-C8D6911EA7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5656" y="4049390"/>
                    <a:ext cx="59869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417" r="-2083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9CB5C23-6898-BA45-9E67-C3544969339E}"/>
                    </a:ext>
                  </a:extLst>
                </p:cNvPr>
                <p:cNvSpPr txBox="1"/>
                <p:nvPr/>
              </p:nvSpPr>
              <p:spPr>
                <a:xfrm>
                  <a:off x="2074346" y="4044113"/>
                  <a:ext cx="55149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N" sz="1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9CB5C23-6898-BA45-9E67-C35449693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346" y="4044113"/>
                  <a:ext cx="55149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1364" r="-2273" b="-4348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19E47A-B3E1-334B-8C47-546309628D13}"/>
                  </a:ext>
                </a:extLst>
              </p:cNvPr>
              <p:cNvSpPr txBox="1"/>
              <p:nvPr/>
            </p:nvSpPr>
            <p:spPr>
              <a:xfrm>
                <a:off x="4253822" y="3986152"/>
                <a:ext cx="4514019" cy="3053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400" b="0" dirty="0">
                    <a:solidFill>
                      <a:srgbClr val="FF0000"/>
                    </a:solidFill>
                  </a:rPr>
                  <a:t>调和级数：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den>
                        </m:f>
                      </m:e>
                    </m:nary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1400" i="1" baseline="30000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19E47A-B3E1-334B-8C47-546309628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822" y="3986152"/>
                <a:ext cx="4514019" cy="305340"/>
              </a:xfrm>
              <a:prstGeom prst="rect">
                <a:avLst/>
              </a:prstGeom>
              <a:blipFill>
                <a:blip r:embed="rId16"/>
                <a:stretch>
                  <a:fillRect t="-100000" b="-16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83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800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请各位评审老师提出宝贵建议！谢谢！</a:t>
            </a:r>
          </a:p>
        </p:txBody>
      </p:sp>
      <p:sp>
        <p:nvSpPr>
          <p:cNvPr id="7783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ctr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67</a:t>
            </a:fld>
            <a:endParaRPr lang="zh-CN" altLang="en-US" sz="1200" dirty="0">
              <a:solidFill>
                <a:srgbClr val="898989"/>
              </a:solidFill>
            </a:endParaRPr>
          </a:p>
        </p:txBody>
      </p:sp>
      <p:grpSp>
        <p:nvGrpSpPr>
          <p:cNvPr id="77826" name="组合 9"/>
          <p:cNvGrpSpPr/>
          <p:nvPr/>
        </p:nvGrpSpPr>
        <p:grpSpPr>
          <a:xfrm>
            <a:off x="-1587" y="-4292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7828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4758" name="Rectangle 13"/>
          <p:cNvSpPr>
            <a:spLocks noChangeArrowheads="1"/>
          </p:cNvSpPr>
          <p:nvPr/>
        </p:nvSpPr>
        <p:spPr bwMode="auto">
          <a:xfrm>
            <a:off x="896714" y="2062882"/>
            <a:ext cx="77724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marL="457200" indent="-4572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3.1  Divide-and-Conquer(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分治算法</a:t>
            </a: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)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3.2  Merge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</a:t>
            </a: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Sort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（归并排序） </a:t>
            </a:r>
            <a:endParaRPr kumimoji="1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3.3</a:t>
            </a:r>
            <a:r>
              <a:rPr kumimoji="1" lang="zh-CN" altLang="en-US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 </a:t>
            </a:r>
            <a:r>
              <a:rPr kumimoji="1" lang="en-US" altLang="zh-CN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Quick</a:t>
            </a:r>
            <a:r>
              <a:rPr kumimoji="1" lang="zh-CN" altLang="en-US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</a:t>
            </a:r>
            <a:r>
              <a:rPr kumimoji="1" lang="en-US" altLang="zh-CN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Sort</a:t>
            </a:r>
            <a:r>
              <a:rPr kumimoji="1" lang="zh-CN" altLang="en-US" sz="3600" dirty="0"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（快速排序）</a:t>
            </a:r>
            <a:endParaRPr kumimoji="1" lang="en-US" altLang="zh-CN" sz="3600" dirty="0">
              <a:latin typeface="SimSun" panose="02010600030101010101" pitchFamily="2" charset="-122"/>
              <a:ea typeface="SimSun" panose="02010600030101010101" pitchFamily="2" charset="-122"/>
              <a:sym typeface="+mn-ea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3.4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sym typeface="+mn-ea"/>
              </a:rPr>
              <a:t>  排序问题的下界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FF47665-B0F0-3C4E-9671-EFAE29E1C3C3}"/>
              </a:ext>
            </a:extLst>
          </p:cNvPr>
          <p:cNvSpPr txBox="1">
            <a:spLocks/>
          </p:cNvSpPr>
          <p:nvPr/>
        </p:nvSpPr>
        <p:spPr>
          <a:xfrm>
            <a:off x="685800" y="30861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本讲内容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747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CAE3-B385-5A48-A2C0-9D408978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排序问题的下界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D0D8-3D93-3444-82B7-08EE25273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u="sng" dirty="0">
                <a:solidFill>
                  <a:schemeClr val="accent2"/>
                </a:solidFill>
              </a:rPr>
              <a:t>问题的下界</a:t>
            </a:r>
            <a:r>
              <a:rPr lang="zh-CN" altLang="en-US" dirty="0"/>
              <a:t>是解决该问题的所有算法中所需要的最小时间复杂性。</a:t>
            </a:r>
            <a:endParaRPr lang="en-US" altLang="zh-CN" dirty="0"/>
          </a:p>
          <a:p>
            <a:pPr lvl="1"/>
            <a:r>
              <a:rPr lang="zh-CN" altLang="en-US" dirty="0">
                <a:ea typeface="PMingLiU" panose="02020500000000000000" pitchFamily="18" charset="-120"/>
              </a:rPr>
              <a:t>最坏情况下界</a:t>
            </a:r>
            <a:endParaRPr lang="en-US" altLang="zh-CN" dirty="0">
              <a:ea typeface="PMingLiU" panose="02020500000000000000" pitchFamily="18" charset="-120"/>
            </a:endParaRPr>
          </a:p>
          <a:p>
            <a:pPr lvl="1"/>
            <a:r>
              <a:rPr lang="zh-CN" altLang="en-US" dirty="0">
                <a:ea typeface="PMingLiU" panose="02020500000000000000" pitchFamily="18" charset="-120"/>
              </a:rPr>
              <a:t>平均情况下界</a:t>
            </a:r>
            <a:endParaRPr lang="en-US" altLang="zh-TW" dirty="0">
              <a:ea typeface="PMingLiU" panose="02020500000000000000" pitchFamily="18" charset="-120"/>
            </a:endParaRP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如果一个问题的最高下界是</a:t>
            </a:r>
            <a:r>
              <a:rPr lang="en-US" altLang="zh-TW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zh-TW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(n log n)</a:t>
            </a:r>
            <a:r>
              <a:rPr lang="zh-CN" altLang="en-US" dirty="0"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而当前最好算法的时间复杂性是</a:t>
            </a:r>
            <a:r>
              <a:rPr lang="en-US" altLang="zh-TW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O(n</a:t>
            </a:r>
            <a:r>
              <a:rPr lang="en-US" altLang="zh-TW" baseline="300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).</a:t>
            </a:r>
          </a:p>
          <a:p>
            <a:pPr lvl="1" eaLnBrk="1" hangingPunct="1"/>
            <a:r>
              <a:rPr lang="zh-CN" altLang="en-US" dirty="0"/>
              <a:t>我们可以寻找一个更高的下界</a:t>
            </a:r>
            <a:r>
              <a:rPr lang="en-US" altLang="zh-TW" dirty="0">
                <a:ea typeface="PMingLiU" panose="02020500000000000000" pitchFamily="18" charset="-120"/>
              </a:rPr>
              <a:t>.</a:t>
            </a:r>
          </a:p>
          <a:p>
            <a:pPr lvl="1" eaLnBrk="1" hangingPunct="1"/>
            <a:r>
              <a:rPr lang="zh-CN" altLang="en-US" dirty="0"/>
              <a:t>我们可以设计更好的算法</a:t>
            </a:r>
            <a:r>
              <a:rPr lang="en-US" altLang="zh-TW" dirty="0">
                <a:ea typeface="PMingLiU" panose="02020500000000000000" pitchFamily="18" charset="-120"/>
              </a:rPr>
              <a:t>.</a:t>
            </a:r>
          </a:p>
          <a:p>
            <a:pPr lvl="1" eaLnBrk="1" hangingPunct="1"/>
            <a:r>
              <a:rPr lang="zh-CN" altLang="en-US" dirty="0"/>
              <a:t>下界和算法都是可以</a:t>
            </a:r>
            <a:r>
              <a:rPr lang="en-US" altLang="zh-CN" dirty="0"/>
              <a:t>(</a:t>
            </a:r>
            <a:r>
              <a:rPr lang="zh-CN" altLang="en-US" dirty="0"/>
              <a:t>理论上</a:t>
            </a:r>
            <a:r>
              <a:rPr lang="en-US" altLang="zh-CN" dirty="0"/>
              <a:t>)</a:t>
            </a:r>
            <a:r>
              <a:rPr lang="zh-CN" altLang="en-US" dirty="0"/>
              <a:t>改进的</a:t>
            </a:r>
            <a:r>
              <a:rPr lang="en-US" altLang="zh-TW" dirty="0">
                <a:ea typeface="PMingLiU" panose="02020500000000000000" pitchFamily="18" charset="-120"/>
              </a:rPr>
              <a:t>.</a:t>
            </a: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如果一个问题的下界是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 log n)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且算法的时间复杂性是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 log n),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那么这个算法是</a:t>
            </a:r>
            <a:r>
              <a:rPr lang="zh-CN" altLang="en-US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最优的</a:t>
            </a:r>
            <a:r>
              <a:rPr lang="zh-CN" altLang="en-US" dirty="0"/>
              <a:t>。</a:t>
            </a:r>
            <a:endParaRPr lang="en-US" altLang="zh-TW" dirty="0">
              <a:ea typeface="PMingLiU" panose="02020500000000000000" pitchFamily="18" charset="-120"/>
            </a:endParaRPr>
          </a:p>
          <a:p>
            <a:pPr eaLnBrk="1" hangingPunct="1"/>
            <a:endParaRPr lang="en-US" altLang="zh-TW" dirty="0">
              <a:ea typeface="PMingLiU" panose="02020500000000000000" pitchFamily="18" charset="-120"/>
            </a:endParaRPr>
          </a:p>
          <a:p>
            <a:pPr lvl="1"/>
            <a:endParaRPr lang="en-US" altLang="zh-TW" dirty="0">
              <a:ea typeface="PMingLiU" panose="02020500000000000000" pitchFamily="18" charset="-120"/>
            </a:endParaRPr>
          </a:p>
          <a:p>
            <a:endParaRPr lang="en-CN" dirty="0"/>
          </a:p>
          <a:p>
            <a:pPr lvl="1"/>
            <a:endParaRPr lang="en-US" altLang="zh-TW" u="sng" dirty="0">
              <a:ea typeface="PMingLiU" panose="02020500000000000000" pitchFamily="18" charset="-120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5175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DE85-44FD-104F-BD5F-7D0528C8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排序问题的下界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EE057-196B-2342-B733-01DEF2CB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最坏情况下界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9541FB-5210-9E4D-93C6-8A9A12840C8E}"/>
              </a:ext>
            </a:extLst>
          </p:cNvPr>
          <p:cNvSpPr txBox="1">
            <a:spLocks/>
          </p:cNvSpPr>
          <p:nvPr/>
        </p:nvSpPr>
        <p:spPr>
          <a:xfrm>
            <a:off x="1259632" y="2056576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/>
              <a:t>比如对（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3</a:t>
            </a:r>
            <a:r>
              <a:rPr lang="zh-CN" altLang="en-US" dirty="0"/>
              <a:t>个元素有</a:t>
            </a:r>
            <a:r>
              <a:rPr lang="en-US" altLang="zh-CN" dirty="0"/>
              <a:t>6</a:t>
            </a:r>
            <a:r>
              <a:rPr lang="zh-CN" altLang="en-US" dirty="0"/>
              <a:t>种排列</a:t>
            </a:r>
            <a:endParaRPr lang="zh-TW" altLang="en-US" dirty="0">
              <a:ea typeface="PMingLiU" panose="02020500000000000000" pitchFamily="18" charset="-12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dirty="0">
                <a:ea typeface="PMingLiU" panose="02020500000000000000" pitchFamily="18" charset="-120"/>
              </a:rPr>
              <a:t>	a</a:t>
            </a:r>
            <a:r>
              <a:rPr lang="en-US" altLang="zh-TW" baseline="-30000" dirty="0">
                <a:ea typeface="PMingLiU" panose="02020500000000000000" pitchFamily="18" charset="-120"/>
              </a:rPr>
              <a:t>1</a:t>
            </a:r>
            <a:r>
              <a:rPr lang="en-US" altLang="zh-TW" dirty="0">
                <a:ea typeface="PMingLiU" panose="02020500000000000000" pitchFamily="18" charset="-120"/>
              </a:rPr>
              <a:t>		a</a:t>
            </a:r>
            <a:r>
              <a:rPr lang="en-US" altLang="zh-TW" baseline="-30000" dirty="0">
                <a:ea typeface="PMingLiU" panose="02020500000000000000" pitchFamily="18" charset="-120"/>
              </a:rPr>
              <a:t>2</a:t>
            </a:r>
            <a:r>
              <a:rPr lang="en-US" altLang="zh-TW" dirty="0">
                <a:ea typeface="PMingLiU" panose="02020500000000000000" pitchFamily="18" charset="-120"/>
              </a:rPr>
              <a:t>		a</a:t>
            </a:r>
            <a:r>
              <a:rPr lang="en-US" altLang="zh-TW" baseline="-30000" dirty="0">
                <a:ea typeface="PMingLiU" panose="02020500000000000000" pitchFamily="18" charset="-120"/>
              </a:rPr>
              <a:t>3</a:t>
            </a:r>
            <a:endParaRPr lang="en-US" altLang="zh-TW" dirty="0">
              <a:ea typeface="PMingLiU" panose="02020500000000000000" pitchFamily="18" charset="-120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dirty="0">
                <a:ea typeface="PMingLiU" panose="02020500000000000000" pitchFamily="18" charset="-120"/>
              </a:rPr>
              <a:t>	1		2		3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dirty="0">
                <a:ea typeface="PMingLiU" panose="02020500000000000000" pitchFamily="18" charset="-120"/>
              </a:rPr>
              <a:t>	1		3		2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dirty="0">
                <a:ea typeface="PMingLiU" panose="02020500000000000000" pitchFamily="18" charset="-120"/>
              </a:rPr>
              <a:t>	2		1		3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dirty="0">
                <a:ea typeface="PMingLiU" panose="02020500000000000000" pitchFamily="18" charset="-120"/>
              </a:rPr>
              <a:t>	2		3		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dirty="0">
                <a:ea typeface="PMingLiU" panose="02020500000000000000" pitchFamily="18" charset="-120"/>
              </a:rPr>
              <a:t>	3		1		2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dirty="0">
                <a:ea typeface="PMingLiU" panose="02020500000000000000" pitchFamily="18" charset="-120"/>
              </a:rPr>
              <a:t>	3		2		1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zh-TW" altLang="en-US" dirty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480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E3A0-0694-FC4B-8CC8-5338154C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-and-Conquer</a:t>
            </a:r>
            <a:r>
              <a:rPr lang="zh-CN" altLang="en-US" dirty="0"/>
              <a:t> 技术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22F26-7971-5640-8962-76E6833F6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-and-Conquer</a:t>
                </a:r>
                <a:r>
                  <a:rPr lang="zh-CN" altLang="en-US" dirty="0"/>
                  <a:t> </a:t>
                </a:r>
                <a:r>
                  <a:rPr lang="zh-CN" altLang="en-US" b="1" dirty="0"/>
                  <a:t>算法分析</a:t>
                </a:r>
                <a:endParaRPr lang="en-CN" b="1" dirty="0"/>
              </a:p>
              <a:p>
                <a:pPr lvl="1"/>
                <a:r>
                  <a:rPr lang="en-US" dirty="0" err="1"/>
                  <a:t>递归方程的建立方法</a:t>
                </a:r>
                <a:endParaRPr lang="en-US" dirty="0"/>
              </a:p>
              <a:p>
                <a:pPr lvl="2"/>
                <a:r>
                  <a:rPr lang="zh-CN" altLang="en-US" b="1" dirty="0"/>
                  <a:t>设输入大小为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</a:t>
                </a:r>
                <a:r>
                  <a:rPr lang="zh-CN" altLang="en-US" b="1" dirty="0"/>
                  <a:t>为时间复杂性</a:t>
                </a:r>
                <a:endParaRPr lang="en-US" altLang="zh-CN" b="1" dirty="0"/>
              </a:p>
              <a:p>
                <a:pPr lvl="2"/>
                <a:r>
                  <a:rPr lang="zh-CN" altLang="en-US" b="1" dirty="0"/>
                  <a:t>当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n&lt;c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T(n)=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Θ</m:t>
                    </m:r>
                  </m:oMath>
                </a14:m>
                <a:r>
                  <a:rPr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</a:p>
              <a:p>
                <a:pPr lvl="1" algn="just" eaLnBrk="1" hangingPunct="1">
                  <a:lnSpc>
                    <a:spcPct val="90000"/>
                  </a:lnSpc>
                  <a:buSzTx/>
                  <a:buFontTx/>
                  <a:buChar char="–"/>
                  <a:defRPr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阶段的时间复杂性</a:t>
                </a:r>
              </a:p>
              <a:p>
                <a:pPr lvl="2">
                  <a:lnSpc>
                    <a:spcPct val="90000"/>
                  </a:lnSpc>
                  <a:defRPr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划分问题为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个子问题。</a:t>
                </a:r>
              </a:p>
              <a:p>
                <a:pPr lvl="2">
                  <a:lnSpc>
                    <a:spcPct val="90000"/>
                  </a:lnSpc>
                  <a:defRPr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每个子问题大小为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n/b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lvl="2">
                  <a:lnSpc>
                    <a:spcPct val="90000"/>
                  </a:lnSpc>
                  <a:defRPr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划分时间可直接得到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D(n)</a:t>
                </a:r>
              </a:p>
              <a:p>
                <a:pPr lvl="1" algn="just" eaLnBrk="1" hangingPunct="1">
                  <a:buSzTx/>
                  <a:buFontTx/>
                  <a:buChar char="–"/>
                  <a:defRPr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Conquer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阶段的时间复杂性</a:t>
                </a:r>
              </a:p>
              <a:p>
                <a:pPr lvl="2">
                  <a:defRPr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递归调用</a:t>
                </a:r>
              </a:p>
              <a:p>
                <a:pPr lvl="2">
                  <a:defRPr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Conquer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</a:t>
                </a:r>
                <a:r>
                  <a:rPr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(n/b)</a:t>
                </a:r>
              </a:p>
              <a:p>
                <a:pPr lvl="1" algn="just" eaLnBrk="1" hangingPunct="1">
                  <a:buSzTx/>
                  <a:buFontTx/>
                  <a:buChar char="–"/>
                  <a:defRPr/>
                </a:pPr>
                <a:r>
                  <a:rPr kumimoji="1"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Combine</a:t>
                </a:r>
                <a:r>
                  <a:rPr kumimoji="1"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阶段的时间复杂性</a:t>
                </a:r>
              </a:p>
              <a:p>
                <a:pPr lvl="2">
                  <a:defRPr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时间可以直接得到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C(n)</a:t>
                </a: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zh-CN" altLang="en-US" b="1" dirty="0"/>
              </a:p>
              <a:p>
                <a:pPr lvl="2"/>
                <a:endParaRPr lang="en-C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22F26-7971-5640-8962-76E6833F6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7" t="-1823" b="-65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8373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DE85-44FD-104F-BD5F-7D0528C8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排序问题的下界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EE057-196B-2342-B733-01DEF2CB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最坏情况下界</a:t>
            </a:r>
            <a:endParaRPr lang="en-US" dirty="0"/>
          </a:p>
          <a:p>
            <a:pPr lvl="1"/>
            <a:r>
              <a:rPr lang="en-US" dirty="0" err="1"/>
              <a:t>如果用插入排序</a:t>
            </a:r>
            <a:endParaRPr lang="en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B480492-550B-794D-90EB-26C10BD45C94}"/>
              </a:ext>
            </a:extLst>
          </p:cNvPr>
          <p:cNvSpPr txBox="1">
            <a:spLocks/>
          </p:cNvSpPr>
          <p:nvPr/>
        </p:nvSpPr>
        <p:spPr>
          <a:xfrm>
            <a:off x="1187624" y="2281703"/>
            <a:ext cx="4248472" cy="4114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/>
              <a:t>输入</a:t>
            </a:r>
            <a:r>
              <a:rPr lang="en-US" altLang="zh-TW" sz="2400" dirty="0">
                <a:ea typeface="PMingLiU" panose="02020500000000000000" pitchFamily="18" charset="-120"/>
              </a:rPr>
              <a:t>: (2, 3, 1)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sz="2400" dirty="0">
                <a:ea typeface="PMingLiU" panose="02020500000000000000" pitchFamily="18" charset="-120"/>
              </a:rPr>
              <a:t>	(1)  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1</a:t>
            </a:r>
            <a:r>
              <a:rPr lang="en-US" altLang="zh-TW" sz="2400" dirty="0">
                <a:ea typeface="PMingLiU" panose="02020500000000000000" pitchFamily="18" charset="-120"/>
              </a:rPr>
              <a:t>:a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2</a:t>
            </a:r>
            <a:r>
              <a:rPr lang="en-US" altLang="zh-TW" sz="2400" dirty="0">
                <a:ea typeface="PMingLiU" panose="02020500000000000000" pitchFamily="18" charset="-120"/>
              </a:rPr>
              <a:t> 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sz="2400" dirty="0">
                <a:ea typeface="PMingLiU" panose="02020500000000000000" pitchFamily="18" charset="-120"/>
              </a:rPr>
              <a:t>	(2)  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2</a:t>
            </a:r>
            <a:r>
              <a:rPr lang="en-US" altLang="zh-TW" sz="2400" dirty="0">
                <a:ea typeface="PMingLiU" panose="02020500000000000000" pitchFamily="18" charset="-120"/>
              </a:rPr>
              <a:t>:a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3</a:t>
            </a:r>
            <a:r>
              <a:rPr lang="en-US" altLang="zh-TW" sz="2400" dirty="0">
                <a:ea typeface="PMingLiU" panose="02020500000000000000" pitchFamily="18" charset="-120"/>
              </a:rPr>
              <a:t>, 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2</a:t>
            </a:r>
            <a:r>
              <a:rPr lang="en-US" altLang="zh-TW" sz="2400" dirty="0">
                <a:ea typeface="PMingLiU" panose="02020500000000000000" pitchFamily="18" charset="-120"/>
                <a:sym typeface="Symbol" panose="05050102010706020507" pitchFamily="18" charset="2"/>
              </a:rPr>
              <a:t></a:t>
            </a:r>
            <a:r>
              <a:rPr lang="en-US" altLang="zh-TW" sz="2400" dirty="0">
                <a:ea typeface="PMingLiU" panose="02020500000000000000" pitchFamily="18" charset="-120"/>
              </a:rPr>
              <a:t>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3</a:t>
            </a:r>
            <a:r>
              <a:rPr lang="en-US" altLang="zh-TW" sz="2400" dirty="0">
                <a:ea typeface="PMingLiU" panose="02020500000000000000" pitchFamily="18" charset="-120"/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sz="2400" dirty="0">
                <a:ea typeface="PMingLiU" panose="02020500000000000000" pitchFamily="18" charset="-120"/>
              </a:rPr>
              <a:t>	(3)  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1</a:t>
            </a:r>
            <a:r>
              <a:rPr lang="en-US" altLang="zh-TW" sz="2400" dirty="0">
                <a:ea typeface="PMingLiU" panose="02020500000000000000" pitchFamily="18" charset="-120"/>
              </a:rPr>
              <a:t>:a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2</a:t>
            </a:r>
            <a:r>
              <a:rPr lang="en-US" altLang="zh-TW" sz="2400" dirty="0">
                <a:ea typeface="PMingLiU" panose="02020500000000000000" pitchFamily="18" charset="-120"/>
              </a:rPr>
              <a:t>, 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1</a:t>
            </a:r>
            <a:r>
              <a:rPr lang="en-US" altLang="zh-TW" sz="2400" dirty="0">
                <a:ea typeface="PMingLiU" panose="02020500000000000000" pitchFamily="18" charset="-120"/>
                <a:sym typeface="Symbol" panose="05050102010706020507" pitchFamily="18" charset="2"/>
              </a:rPr>
              <a:t></a:t>
            </a:r>
            <a:r>
              <a:rPr lang="en-US" altLang="zh-TW" sz="2400" dirty="0">
                <a:ea typeface="PMingLiU" panose="02020500000000000000" pitchFamily="18" charset="-120"/>
              </a:rPr>
              <a:t>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2</a:t>
            </a:r>
            <a:r>
              <a:rPr lang="en-US" altLang="zh-TW" sz="2400" dirty="0">
                <a:ea typeface="PMingLiU" panose="02020500000000000000" pitchFamily="18" charset="-120"/>
              </a:rPr>
              <a:t> </a:t>
            </a:r>
          </a:p>
          <a:p>
            <a:pPr eaLnBrk="1" hangingPunct="1"/>
            <a:r>
              <a:rPr lang="zh-CN" altLang="en-US" sz="2400" dirty="0"/>
              <a:t>输入</a:t>
            </a:r>
            <a:r>
              <a:rPr lang="en-US" altLang="zh-TW" sz="2400" dirty="0">
                <a:ea typeface="PMingLiU" panose="02020500000000000000" pitchFamily="18" charset="-120"/>
              </a:rPr>
              <a:t>: (2, 1, 3)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sz="2400" dirty="0">
                <a:ea typeface="PMingLiU" panose="02020500000000000000" pitchFamily="18" charset="-120"/>
              </a:rPr>
              <a:t>	(1)a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1</a:t>
            </a:r>
            <a:r>
              <a:rPr lang="en-US" altLang="zh-TW" sz="2400" dirty="0">
                <a:ea typeface="PMingLiU" panose="02020500000000000000" pitchFamily="18" charset="-120"/>
              </a:rPr>
              <a:t>:a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2</a:t>
            </a:r>
            <a:r>
              <a:rPr lang="en-US" altLang="zh-TW" sz="2400" dirty="0">
                <a:ea typeface="PMingLiU" panose="02020500000000000000" pitchFamily="18" charset="-120"/>
              </a:rPr>
              <a:t>, 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1</a:t>
            </a:r>
            <a:r>
              <a:rPr lang="en-US" altLang="zh-TW" sz="2400" dirty="0">
                <a:ea typeface="PMingLiU" panose="02020500000000000000" pitchFamily="18" charset="-120"/>
                <a:sym typeface="Symbol" panose="05050102010706020507" pitchFamily="18" charset="2"/>
              </a:rPr>
              <a:t></a:t>
            </a:r>
            <a:r>
              <a:rPr lang="en-US" altLang="zh-TW" sz="2400" dirty="0">
                <a:ea typeface="PMingLiU" panose="02020500000000000000" pitchFamily="18" charset="-120"/>
              </a:rPr>
              <a:t>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2</a:t>
            </a:r>
            <a:r>
              <a:rPr lang="en-US" altLang="zh-TW" sz="2400" dirty="0">
                <a:ea typeface="PMingLiU" panose="02020500000000000000" pitchFamily="18" charset="-120"/>
              </a:rPr>
              <a:t>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sz="2400" dirty="0">
                <a:ea typeface="PMingLiU" panose="02020500000000000000" pitchFamily="18" charset="-120"/>
              </a:rPr>
              <a:t>	(2)a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2</a:t>
            </a:r>
            <a:r>
              <a:rPr lang="en-US" altLang="zh-TW" sz="2400" dirty="0">
                <a:ea typeface="PMingLiU" panose="02020500000000000000" pitchFamily="18" charset="-120"/>
              </a:rPr>
              <a:t>:a</a:t>
            </a:r>
            <a:r>
              <a:rPr lang="en-US" altLang="zh-TW" sz="2400" baseline="-30000" dirty="0">
                <a:ea typeface="PMingLiU" panose="02020500000000000000" pitchFamily="18" charset="-120"/>
              </a:rPr>
              <a:t>3</a:t>
            </a:r>
            <a:endParaRPr lang="en-US" altLang="zh-TW" sz="2400" dirty="0">
              <a:ea typeface="PMingLiU" panose="02020500000000000000" pitchFamily="18" charset="-12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TW" altLang="en-US" sz="2400" dirty="0">
              <a:ea typeface="PMingLiU" panose="02020500000000000000" pitchFamily="18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60B08-5CAB-3E4E-AF7A-6EFF63665922}"/>
              </a:ext>
            </a:extLst>
          </p:cNvPr>
          <p:cNvSpPr/>
          <p:nvPr/>
        </p:nvSpPr>
        <p:spPr>
          <a:xfrm>
            <a:off x="4802560" y="1556792"/>
            <a:ext cx="3960440" cy="24020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 algn="just" eaLnBrk="1" hangingPunct="1">
              <a:lnSpc>
                <a:spcPct val="75000"/>
              </a:lnSpc>
              <a:buFontTx/>
              <a:buNone/>
            </a:pP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Insertion-sort(A)</a:t>
            </a:r>
          </a:p>
          <a:p>
            <a:pPr marL="0" lvl="1" algn="just" eaLnBrk="1" hangingPunct="1">
              <a:lnSpc>
                <a:spcPct val="75000"/>
              </a:lnSpc>
              <a:buFontTx/>
              <a:buNone/>
            </a:pP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Input:  A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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1,.....,n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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=n</a:t>
            </a:r>
            <a:r>
              <a:rPr lang="zh-CN" altLang="en-US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个数</a:t>
            </a:r>
          </a:p>
          <a:p>
            <a:pPr marL="0" lvl="1" algn="just" eaLnBrk="1" hangingPunct="1">
              <a:lnSpc>
                <a:spcPct val="75000"/>
              </a:lnSpc>
              <a:buFontTx/>
              <a:buNone/>
            </a:pP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output: A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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1,.....,n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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=n</a:t>
            </a:r>
            <a:r>
              <a:rPr lang="zh-CN" altLang="en-US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个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sorted</a:t>
            </a:r>
            <a:r>
              <a:rPr lang="zh-CN" altLang="en-US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数</a:t>
            </a:r>
            <a:endParaRPr lang="en-US" altLang="zh-CN" sz="2000" b="1" dirty="0"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marL="0" lvl="1" algn="just" eaLnBrk="1" hangingPunct="1">
              <a:lnSpc>
                <a:spcPct val="75000"/>
              </a:lnSpc>
              <a:buFontTx/>
              <a:buNone/>
            </a:pP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FOR j=2  To n  Do</a:t>
            </a:r>
          </a:p>
          <a:p>
            <a:pPr marL="0" lvl="1" algn="just" eaLnBrk="1" hangingPunct="1">
              <a:lnSpc>
                <a:spcPct val="75000"/>
              </a:lnSpc>
              <a:buFontTx/>
              <a:buNone/>
            </a:pPr>
            <a:r>
              <a:rPr lang="zh-CN" altLang="en-US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     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key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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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j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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;</a:t>
            </a:r>
          </a:p>
          <a:p>
            <a:pPr marL="0" lvl="1" algn="just" eaLnBrk="1" hangingPunct="1">
              <a:lnSpc>
                <a:spcPct val="75000"/>
              </a:lnSpc>
              <a:buFontTx/>
              <a:buNone/>
            </a:pP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    </a:t>
            </a:r>
            <a:r>
              <a:rPr lang="zh-CN" altLang="en-US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i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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j-1</a:t>
            </a:r>
          </a:p>
          <a:p>
            <a:pPr marL="0" lvl="1" algn="just" eaLnBrk="1" hangingPunct="1">
              <a:lnSpc>
                <a:spcPct val="75000"/>
              </a:lnSpc>
              <a:buFontTx/>
              <a:buNone/>
            </a:pP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    </a:t>
            </a:r>
            <a:r>
              <a:rPr lang="zh-CN" altLang="en-US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WHILE i&gt;0 AND A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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i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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&gt;key  Do</a:t>
            </a:r>
          </a:p>
          <a:p>
            <a:pPr marL="0" lvl="1" algn="just" eaLnBrk="1" hangingPunct="1">
              <a:lnSpc>
                <a:spcPct val="75000"/>
              </a:lnSpc>
              <a:buFontTx/>
              <a:buNone/>
            </a:pP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     </a:t>
            </a:r>
            <a:r>
              <a:rPr lang="zh-CN" altLang="en-US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      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A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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i+1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A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i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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;</a:t>
            </a:r>
          </a:p>
          <a:p>
            <a:pPr marL="0" lvl="1" algn="just" eaLnBrk="1" hangingPunct="1">
              <a:lnSpc>
                <a:spcPct val="75000"/>
              </a:lnSpc>
              <a:buFontTx/>
              <a:buNone/>
            </a:pP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       </a:t>
            </a:r>
            <a:r>
              <a:rPr lang="zh-CN" altLang="en-US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    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i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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i-1;</a:t>
            </a:r>
          </a:p>
          <a:p>
            <a:pPr marL="0" lvl="1" algn="just" eaLnBrk="1" hangingPunct="1">
              <a:lnSpc>
                <a:spcPct val="75000"/>
              </a:lnSpc>
              <a:buFontTx/>
              <a:buNone/>
            </a:pP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    A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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i+1</a:t>
            </a:r>
            <a:r>
              <a:rPr lang="en-US" altLang="zh-CN" sz="2000" b="1" dirty="0">
                <a:cs typeface="Times New Roman" panose="02020603050405020304" pitchFamily="18" charset="0"/>
                <a:sym typeface="Symbol" pitchFamily="2" charset="2"/>
              </a:rPr>
              <a:t></a:t>
            </a:r>
            <a:r>
              <a:rPr lang="en-US" altLang="zh-CN" sz="2000" b="1" dirty="0">
                <a:cs typeface="Times New Roman" panose="02020603050405020304" pitchFamily="18" charset="0"/>
                <a:sym typeface="宋体" panose="02010600030101010101" pitchFamily="2" charset="-122"/>
              </a:rPr>
              <a:t>key;</a:t>
            </a:r>
          </a:p>
        </p:txBody>
      </p:sp>
    </p:spTree>
    <p:extLst>
      <p:ext uri="{BB962C8B-B14F-4D97-AF65-F5344CB8AC3E}">
        <p14:creationId xmlns:p14="http://schemas.microsoft.com/office/powerpoint/2010/main" val="2535284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DE85-44FD-104F-BD5F-7D0528C8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排序问题的下界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EE057-196B-2342-B733-01DEF2CB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最坏情况下界</a:t>
            </a:r>
            <a:endParaRPr lang="en-US" dirty="0"/>
          </a:p>
          <a:p>
            <a:pPr lvl="1" algn="just"/>
            <a:r>
              <a:rPr lang="en-US" dirty="0" err="1"/>
              <a:t>将排序过程抽象为一颗决策树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排序算法的执行对应于一条从树根到叶节点的路径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每个叶节点代表一种可能的排序结果序列。</a:t>
            </a:r>
            <a:endParaRPr lang="en-US" altLang="zh-CN" dirty="0"/>
          </a:p>
          <a:p>
            <a:pPr lvl="1"/>
            <a:r>
              <a:rPr lang="zh-CN" altLang="en-US" dirty="0"/>
              <a:t>每个内部节点代表一次比较</a:t>
            </a:r>
            <a:endParaRPr lang="en-US" altLang="zh-CN" dirty="0"/>
          </a:p>
          <a:p>
            <a:pPr lvl="1"/>
            <a:r>
              <a:rPr lang="zh-CN" altLang="en-US" dirty="0"/>
              <a:t>对于插入排序</a:t>
            </a:r>
            <a:r>
              <a:rPr lang="en-US" altLang="zh-CN" dirty="0"/>
              <a:t>:</a:t>
            </a:r>
            <a:endParaRPr lang="en-CN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147633F-D162-034C-9192-C42D52BA7D34}"/>
              </a:ext>
            </a:extLst>
          </p:cNvPr>
          <p:cNvGrpSpPr/>
          <p:nvPr/>
        </p:nvGrpSpPr>
        <p:grpSpPr>
          <a:xfrm>
            <a:off x="1763688" y="3657508"/>
            <a:ext cx="5428096" cy="2579804"/>
            <a:chOff x="1763688" y="3068960"/>
            <a:chExt cx="5428096" cy="257980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73B5EC3-FEA5-134A-B849-A69F343FF7F9}"/>
                </a:ext>
              </a:extLst>
            </p:cNvPr>
            <p:cNvSpPr/>
            <p:nvPr/>
          </p:nvSpPr>
          <p:spPr>
            <a:xfrm>
              <a:off x="3923928" y="3068960"/>
              <a:ext cx="648072" cy="288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r>
                <a:rPr lang="en-US" altLang="zh-CN" sz="1600" baseline="-25000" dirty="0"/>
                <a:t>1</a:t>
              </a:r>
              <a:r>
                <a:rPr lang="en-US" altLang="zh-CN" sz="1600" dirty="0"/>
                <a:t>:a</a:t>
              </a:r>
              <a:r>
                <a:rPr lang="en-US" altLang="zh-CN" sz="1600" baseline="-25000" dirty="0"/>
                <a:t>2</a:t>
              </a:r>
              <a:endParaRPr lang="en-CN" sz="1600" baseline="-250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47CA98-F65C-144F-86B9-BB0DBF322CC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2915816" y="3356992"/>
              <a:ext cx="1332148" cy="504056"/>
            </a:xfrm>
            <a:prstGeom prst="straightConnector1">
              <a:avLst/>
            </a:prstGeom>
            <a:ln w="19050">
              <a:solidFill>
                <a:srgbClr val="0058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706304-3888-D74C-95D0-0792EDDBA501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247964" y="3356992"/>
              <a:ext cx="1083196" cy="501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ADEC33-70EA-3144-A6FC-30A8C82FD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437" y="4149080"/>
              <a:ext cx="692379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A8CB77-A268-A142-A410-7D304A989C39}"/>
                </a:ext>
              </a:extLst>
            </p:cNvPr>
            <p:cNvCxnSpPr>
              <a:cxnSpLocks/>
            </p:cNvCxnSpPr>
            <p:nvPr/>
          </p:nvCxnSpPr>
          <p:spPr>
            <a:xfrm>
              <a:off x="2915816" y="4149080"/>
              <a:ext cx="576064" cy="432048"/>
            </a:xfrm>
            <a:prstGeom prst="straightConnector1">
              <a:avLst/>
            </a:prstGeom>
            <a:ln w="19050">
              <a:solidFill>
                <a:srgbClr val="0058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C1AC4E8-D60F-814D-9929-D7CBFC1DE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4146517"/>
              <a:ext cx="759160" cy="4346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B0C8D19-CFD5-DD48-A2B1-E533849019FF}"/>
                </a:ext>
              </a:extLst>
            </p:cNvPr>
            <p:cNvCxnSpPr>
              <a:cxnSpLocks/>
            </p:cNvCxnSpPr>
            <p:nvPr/>
          </p:nvCxnSpPr>
          <p:spPr>
            <a:xfrm>
              <a:off x="5331160" y="4146517"/>
              <a:ext cx="681000" cy="4346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CD2F104-599F-4A43-9F3E-8838AEB94239}"/>
                </a:ext>
              </a:extLst>
            </p:cNvPr>
            <p:cNvSpPr/>
            <p:nvPr/>
          </p:nvSpPr>
          <p:spPr>
            <a:xfrm>
              <a:off x="2195736" y="5373216"/>
              <a:ext cx="1008112" cy="24788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&lt;</a:t>
              </a:r>
              <a:r>
                <a:rPr lang="en-US" altLang="zh-CN" sz="1600" dirty="0"/>
                <a:t>a</a:t>
              </a:r>
              <a:r>
                <a:rPr lang="en-US" altLang="zh-CN" sz="1600" baseline="-25000" dirty="0"/>
                <a:t>1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sz="1600" baseline="-25000" dirty="0"/>
                <a:t>3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sz="1600" baseline="-25000" dirty="0"/>
                <a:t>2</a:t>
              </a:r>
              <a:r>
                <a:rPr lang="en-US" sz="1600" dirty="0"/>
                <a:t>&gt;</a:t>
              </a:r>
              <a:endParaRPr lang="en-CN" sz="16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CF106556-1F0B-B547-A6FA-03D3A7F30CD0}"/>
                </a:ext>
              </a:extLst>
            </p:cNvPr>
            <p:cNvSpPr/>
            <p:nvPr/>
          </p:nvSpPr>
          <p:spPr>
            <a:xfrm>
              <a:off x="3563888" y="5396736"/>
              <a:ext cx="1008112" cy="24788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&lt;</a:t>
              </a:r>
              <a:r>
                <a:rPr lang="en-US" altLang="zh-CN" sz="1600" dirty="0"/>
                <a:t>a</a:t>
              </a:r>
              <a:r>
                <a:rPr lang="en-US" sz="1600" baseline="-25000" dirty="0"/>
                <a:t>3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sz="1600" baseline="-25000" dirty="0"/>
                <a:t>1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sz="1600" baseline="-25000" dirty="0"/>
                <a:t>2</a:t>
              </a:r>
              <a:r>
                <a:rPr lang="en-US" sz="1600" dirty="0"/>
                <a:t>&gt;</a:t>
              </a:r>
              <a:endParaRPr lang="en-CN" sz="1600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2406963-48E7-C441-BC57-87A6F1128E79}"/>
                </a:ext>
              </a:extLst>
            </p:cNvPr>
            <p:cNvSpPr/>
            <p:nvPr/>
          </p:nvSpPr>
          <p:spPr>
            <a:xfrm>
              <a:off x="1763688" y="4608788"/>
              <a:ext cx="1008112" cy="24788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&lt;</a:t>
              </a:r>
              <a:r>
                <a:rPr lang="en-US" altLang="zh-CN" sz="1600" dirty="0"/>
                <a:t>a</a:t>
              </a:r>
              <a:r>
                <a:rPr lang="en-US" sz="1600" baseline="-25000" dirty="0"/>
                <a:t>1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sz="1600" baseline="-25000" dirty="0"/>
                <a:t>2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sz="1600" baseline="-25000" dirty="0"/>
                <a:t>3</a:t>
              </a:r>
              <a:r>
                <a:rPr lang="en-US" sz="1600" dirty="0"/>
                <a:t>&gt;</a:t>
              </a:r>
              <a:endParaRPr lang="en-CN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5B20CD2-C634-714C-A8D4-C95C74419623}"/>
                    </a:ext>
                  </a:extLst>
                </p:cNvPr>
                <p:cNvSpPr txBox="1"/>
                <p:nvPr/>
              </p:nvSpPr>
              <p:spPr>
                <a:xfrm>
                  <a:off x="3176575" y="3264779"/>
                  <a:ext cx="2564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5B20CD2-C634-714C-A8D4-C95C74419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575" y="3264779"/>
                  <a:ext cx="256480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38095" r="-9524" b="-12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0E6F73-745B-F24E-AB42-5FD8CAAFBAAC}"/>
                    </a:ext>
                  </a:extLst>
                </p:cNvPr>
                <p:cNvSpPr txBox="1"/>
                <p:nvPr/>
              </p:nvSpPr>
              <p:spPr>
                <a:xfrm>
                  <a:off x="2195736" y="4146517"/>
                  <a:ext cx="2564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90E6F73-745B-F24E-AB42-5FD8CAAFB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736" y="4146517"/>
                  <a:ext cx="256480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3333" r="-14286" b="-12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AD34BFC-43E8-DF4D-BC44-9A2B50E063E5}"/>
                    </a:ext>
                  </a:extLst>
                </p:cNvPr>
                <p:cNvSpPr txBox="1"/>
                <p:nvPr/>
              </p:nvSpPr>
              <p:spPr>
                <a:xfrm>
                  <a:off x="2687037" y="4884563"/>
                  <a:ext cx="2564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AD34BFC-43E8-DF4D-BC44-9A2B50E06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7037" y="4884563"/>
                  <a:ext cx="256480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3333" r="-9524" b="-12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0DBBD50-8282-A444-A00F-AC94B1CBD72D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2699792" y="4869160"/>
              <a:ext cx="792088" cy="5040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43D2FB7-0E0F-E147-9A94-3C3409F89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1160" y="4869160"/>
              <a:ext cx="681000" cy="5040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CE19A6F-2027-9B40-9895-3FB5A75D1BB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3491880" y="4869160"/>
              <a:ext cx="576064" cy="527576"/>
            </a:xfrm>
            <a:prstGeom prst="straightConnector1">
              <a:avLst/>
            </a:prstGeom>
            <a:ln w="19050">
              <a:solidFill>
                <a:srgbClr val="0058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A91310A-B21D-BD43-9157-5D8DB934FA5C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60" y="4869160"/>
              <a:ext cx="720080" cy="5040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ED3B3F3-4570-904F-9182-3C0B201A74DA}"/>
                    </a:ext>
                  </a:extLst>
                </p:cNvPr>
                <p:cNvSpPr txBox="1"/>
                <p:nvPr/>
              </p:nvSpPr>
              <p:spPr>
                <a:xfrm>
                  <a:off x="4651899" y="4054581"/>
                  <a:ext cx="2564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ED3B3F3-4570-904F-9182-3C0B201A7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899" y="4054581"/>
                  <a:ext cx="256480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3333" r="-9524" b="-12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34A64D-5191-3745-9EA8-B70D5947D7D8}"/>
                    </a:ext>
                  </a:extLst>
                </p:cNvPr>
                <p:cNvSpPr txBox="1"/>
                <p:nvPr/>
              </p:nvSpPr>
              <p:spPr>
                <a:xfrm>
                  <a:off x="5413255" y="4869160"/>
                  <a:ext cx="2564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834A64D-5191-3745-9EA8-B70D5947D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3255" y="4869160"/>
                  <a:ext cx="256480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3333" r="-9524" b="-769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63DDD88-0C88-4046-8B12-74E16F06E48F}"/>
                    </a:ext>
                  </a:extLst>
                </p:cNvPr>
                <p:cNvSpPr txBox="1"/>
                <p:nvPr/>
              </p:nvSpPr>
              <p:spPr>
                <a:xfrm>
                  <a:off x="4770872" y="3237305"/>
                  <a:ext cx="2564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63DDD88-0C88-4046-8B12-74E16F06E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0872" y="3237305"/>
                  <a:ext cx="25648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8571" r="-4762" b="-4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5080C18-EA91-7641-864C-22CAB1C32C13}"/>
                    </a:ext>
                  </a:extLst>
                </p:cNvPr>
                <p:cNvSpPr txBox="1"/>
                <p:nvPr/>
              </p:nvSpPr>
              <p:spPr>
                <a:xfrm>
                  <a:off x="5822879" y="4077072"/>
                  <a:ext cx="2564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5080C18-EA91-7641-864C-22CAB1C32C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2879" y="4077072"/>
                  <a:ext cx="256480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8571" r="-9524" b="-4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E54B9B-8E70-8647-B836-5C41BAB448C0}"/>
                    </a:ext>
                  </a:extLst>
                </p:cNvPr>
                <p:cNvSpPr txBox="1"/>
                <p:nvPr/>
              </p:nvSpPr>
              <p:spPr>
                <a:xfrm>
                  <a:off x="6498546" y="4809619"/>
                  <a:ext cx="2564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AE54B9B-8E70-8647-B836-5C41BAB44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546" y="4809619"/>
                  <a:ext cx="256480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8571" r="-4762" b="-4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1B03D2-E729-E940-8D67-9D1C0DF899D6}"/>
                    </a:ext>
                  </a:extLst>
                </p:cNvPr>
                <p:cNvSpPr txBox="1"/>
                <p:nvPr/>
              </p:nvSpPr>
              <p:spPr>
                <a:xfrm>
                  <a:off x="3283176" y="4111904"/>
                  <a:ext cx="2564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1B03D2-E729-E940-8D67-9D1C0DF89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3176" y="4111904"/>
                  <a:ext cx="256480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8571" r="-4762" b="-4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B29E8A9-EED1-0842-9BD9-C71F18AB6A54}"/>
                    </a:ext>
                  </a:extLst>
                </p:cNvPr>
                <p:cNvSpPr txBox="1"/>
                <p:nvPr/>
              </p:nvSpPr>
              <p:spPr>
                <a:xfrm>
                  <a:off x="3795688" y="4881312"/>
                  <a:ext cx="2564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CN" sz="20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B29E8A9-EED1-0842-9BD9-C71F18AB6A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688" y="4881312"/>
                  <a:ext cx="256480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33333" r="-4762" b="-384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1C67BCCE-6DF7-1143-9665-E590CCC05A5A}"/>
                </a:ext>
              </a:extLst>
            </p:cNvPr>
            <p:cNvSpPr/>
            <p:nvPr/>
          </p:nvSpPr>
          <p:spPr>
            <a:xfrm>
              <a:off x="2609414" y="3870147"/>
              <a:ext cx="648072" cy="288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r>
                <a:rPr lang="en-US" altLang="zh-CN" sz="1600" baseline="-25000" dirty="0"/>
                <a:t>2</a:t>
              </a:r>
              <a:r>
                <a:rPr lang="en-US" altLang="zh-CN" sz="1600" dirty="0"/>
                <a:t>:a</a:t>
              </a:r>
              <a:r>
                <a:rPr lang="en-US" altLang="zh-CN" sz="1600" baseline="-25000" dirty="0"/>
                <a:t>3</a:t>
              </a:r>
              <a:endParaRPr lang="en-CN" sz="1600" baseline="-25000" dirty="0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47205682-546F-B844-84AA-F328217FB01B}"/>
                </a:ext>
              </a:extLst>
            </p:cNvPr>
            <p:cNvSpPr/>
            <p:nvPr/>
          </p:nvSpPr>
          <p:spPr>
            <a:xfrm>
              <a:off x="4988124" y="3872004"/>
              <a:ext cx="648072" cy="288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r>
                <a:rPr lang="en-US" altLang="zh-CN" sz="1600" baseline="-25000" dirty="0"/>
                <a:t>1</a:t>
              </a:r>
              <a:r>
                <a:rPr lang="en-US" altLang="zh-CN" sz="1600" dirty="0"/>
                <a:t>:a</a:t>
              </a:r>
              <a:r>
                <a:rPr lang="en-US" altLang="zh-CN" sz="1600" baseline="-25000" dirty="0"/>
                <a:t>3</a:t>
              </a:r>
              <a:endParaRPr lang="en-CN" sz="1600" baseline="-25000" dirty="0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4BD64AB9-AA4C-F547-8E96-5BB39F507999}"/>
                </a:ext>
              </a:extLst>
            </p:cNvPr>
            <p:cNvSpPr/>
            <p:nvPr/>
          </p:nvSpPr>
          <p:spPr>
            <a:xfrm>
              <a:off x="3147616" y="4588716"/>
              <a:ext cx="648072" cy="288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r>
                <a:rPr lang="en-US" altLang="zh-CN" sz="1600" baseline="-25000" dirty="0"/>
                <a:t>1</a:t>
              </a:r>
              <a:r>
                <a:rPr lang="en-US" altLang="zh-CN" sz="1600" dirty="0"/>
                <a:t>:a</a:t>
              </a:r>
              <a:r>
                <a:rPr lang="en-US" altLang="zh-CN" sz="1600" baseline="-25000" dirty="0"/>
                <a:t>3</a:t>
              </a:r>
              <a:endParaRPr lang="en-CN" sz="1600" baseline="-25000" dirty="0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C68AD1C-271B-F74D-A1D1-89C53A6EB4F9}"/>
                </a:ext>
              </a:extLst>
            </p:cNvPr>
            <p:cNvSpPr/>
            <p:nvPr/>
          </p:nvSpPr>
          <p:spPr>
            <a:xfrm>
              <a:off x="5679262" y="4589922"/>
              <a:ext cx="648072" cy="2880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a</a:t>
              </a:r>
              <a:r>
                <a:rPr lang="en-US" altLang="zh-CN" sz="1600" baseline="-25000" dirty="0"/>
                <a:t>2</a:t>
              </a:r>
              <a:r>
                <a:rPr lang="en-US" altLang="zh-CN" sz="1600" dirty="0"/>
                <a:t>:a</a:t>
              </a:r>
              <a:r>
                <a:rPr lang="en-US" altLang="zh-CN" sz="1600" baseline="-25000" dirty="0"/>
                <a:t>3</a:t>
              </a:r>
              <a:endParaRPr lang="en-CN" sz="1600" baseline="-25000" dirty="0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3A213D83-7716-F940-8404-D9A37BD9CBEB}"/>
                </a:ext>
              </a:extLst>
            </p:cNvPr>
            <p:cNvSpPr/>
            <p:nvPr/>
          </p:nvSpPr>
          <p:spPr>
            <a:xfrm>
              <a:off x="4764856" y="5390494"/>
              <a:ext cx="1008112" cy="24788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&lt;</a:t>
              </a:r>
              <a:r>
                <a:rPr lang="en-US" altLang="zh-CN" sz="1600" dirty="0"/>
                <a:t>a</a:t>
              </a:r>
              <a:r>
                <a:rPr lang="en-US" altLang="zh-CN" sz="1600" baseline="-25000" dirty="0"/>
                <a:t>2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altLang="zh-CN" sz="1600" baseline="-25000" dirty="0"/>
                <a:t>3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altLang="zh-CN" sz="1600" baseline="-25000" dirty="0"/>
                <a:t>1</a:t>
              </a:r>
              <a:r>
                <a:rPr lang="en-US" sz="1600" dirty="0"/>
                <a:t>&gt;</a:t>
              </a:r>
              <a:endParaRPr lang="en-CN" sz="1600" dirty="0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16E6D810-D03F-F743-9C36-D991213AB48F}"/>
                </a:ext>
              </a:extLst>
            </p:cNvPr>
            <p:cNvSpPr/>
            <p:nvPr/>
          </p:nvSpPr>
          <p:spPr>
            <a:xfrm>
              <a:off x="6183672" y="5400876"/>
              <a:ext cx="1008112" cy="24788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&lt;</a:t>
              </a:r>
              <a:r>
                <a:rPr lang="en-US" altLang="zh-CN" sz="1600" dirty="0"/>
                <a:t>a</a:t>
              </a:r>
              <a:r>
                <a:rPr lang="en-US" sz="1600" baseline="-25000" dirty="0"/>
                <a:t>3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altLang="zh-CN" sz="1600" baseline="-25000" dirty="0"/>
                <a:t>2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altLang="zh-CN" sz="1600" baseline="-25000" dirty="0"/>
                <a:t>1</a:t>
              </a:r>
              <a:r>
                <a:rPr lang="en-US" sz="1600" dirty="0"/>
                <a:t>&gt;</a:t>
              </a:r>
              <a:endParaRPr lang="en-CN" sz="16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B9E46015-42D5-D541-A4E7-DF3902EDAD98}"/>
                </a:ext>
              </a:extLst>
            </p:cNvPr>
            <p:cNvSpPr/>
            <p:nvPr/>
          </p:nvSpPr>
          <p:spPr>
            <a:xfrm>
              <a:off x="4027195" y="4604994"/>
              <a:ext cx="1008112" cy="24788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&lt;</a:t>
              </a:r>
              <a:r>
                <a:rPr lang="en-US" altLang="zh-CN" sz="1600" dirty="0"/>
                <a:t>a</a:t>
              </a:r>
              <a:r>
                <a:rPr lang="en-US" altLang="zh-CN" sz="1600" baseline="-25000" dirty="0"/>
                <a:t>2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sz="1600" baseline="-25000" dirty="0"/>
                <a:t>1</a:t>
              </a:r>
              <a:r>
                <a:rPr lang="en-US" sz="1600" dirty="0"/>
                <a:t>,</a:t>
              </a:r>
              <a:r>
                <a:rPr lang="en-US" altLang="zh-CN" sz="1600" dirty="0"/>
                <a:t>a</a:t>
              </a:r>
              <a:r>
                <a:rPr lang="en-US" altLang="zh-CN" sz="1600" baseline="-25000" dirty="0"/>
                <a:t>3</a:t>
              </a:r>
              <a:r>
                <a:rPr lang="en-US" sz="1600" dirty="0"/>
                <a:t>&gt;</a:t>
              </a:r>
              <a:endParaRPr lang="en-C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67537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DE85-44FD-104F-BD5F-7D0528C8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排序问题的下界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EE057-196B-2342-B733-01DEF2CB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最坏情况下界</a:t>
            </a:r>
            <a:endParaRPr lang="en-US" dirty="0"/>
          </a:p>
          <a:p>
            <a:pPr lvl="1"/>
            <a:r>
              <a:rPr lang="en-US" dirty="0" err="1"/>
              <a:t>将一种排序算法的排序过程抽象为一颗决策树</a:t>
            </a:r>
            <a:endParaRPr lang="en-US" dirty="0"/>
          </a:p>
          <a:p>
            <a:pPr lvl="1"/>
            <a:r>
              <a:rPr lang="en-US" dirty="0" err="1"/>
              <a:t>在决策树中</a:t>
            </a:r>
            <a:r>
              <a:rPr lang="zh-CN" altLang="en-US" dirty="0"/>
              <a:t>，从根节点到任意一个叶节点之间的最长简单路径的长度，即该决策树的高度，是该排序算法中最坏情况下的比较次数</a:t>
            </a:r>
            <a:endParaRPr lang="en-C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70F279-4D0E-1544-87FB-C1FE6D9FF805}"/>
              </a:ext>
            </a:extLst>
          </p:cNvPr>
          <p:cNvSpPr txBox="1">
            <a:spLocks/>
          </p:cNvSpPr>
          <p:nvPr/>
        </p:nvSpPr>
        <p:spPr>
          <a:xfrm>
            <a:off x="1043608" y="3740552"/>
            <a:ext cx="7200800" cy="2448272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zh-CN" altLang="en-US" sz="2000" dirty="0"/>
              <a:t>一种排序算法对应一棵二叉决策树，为了找到排序的下界，我们需要找到所有可能的二叉树的最小高度</a:t>
            </a:r>
            <a:r>
              <a:rPr lang="en-US" altLang="zh-TW" sz="2000" dirty="0">
                <a:ea typeface="PMingLiU" panose="02020500000000000000" pitchFamily="18" charset="-120"/>
              </a:rPr>
              <a:t>.</a:t>
            </a:r>
          </a:p>
          <a:p>
            <a:pPr algn="just" eaLnBrk="1" hangingPunct="1"/>
            <a:r>
              <a:rPr lang="zh-CN" altLang="en-US" sz="2000" dirty="0"/>
              <a:t>有</a:t>
            </a:r>
            <a:r>
              <a:rPr lang="en-US" altLang="zh-TW" sz="2000" dirty="0">
                <a:ea typeface="PMingLiU" panose="02020500000000000000" pitchFamily="18" charset="-120"/>
              </a:rPr>
              <a:t>n!</a:t>
            </a:r>
            <a:r>
              <a:rPr lang="zh-CN" altLang="en-US" sz="2000" dirty="0"/>
              <a:t>种不同排列</a:t>
            </a:r>
            <a:endParaRPr lang="en-US" altLang="zh-TW" sz="2000" dirty="0">
              <a:ea typeface="PMingLiU" panose="02020500000000000000" pitchFamily="18" charset="-120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zh-TW" sz="2000" dirty="0">
                <a:ea typeface="PMingLiU" panose="02020500000000000000" pitchFamily="18" charset="-120"/>
              </a:rPr>
              <a:t>	</a:t>
            </a:r>
            <a:r>
              <a:rPr lang="zh-CN" altLang="en-US" sz="2000" dirty="0"/>
              <a:t>二叉决策树有</a:t>
            </a:r>
            <a:r>
              <a:rPr lang="en-US" altLang="zh-TW" sz="2000" dirty="0">
                <a:ea typeface="PMingLiU" panose="02020500000000000000" pitchFamily="18" charset="-120"/>
              </a:rPr>
              <a:t>n</a:t>
            </a:r>
            <a:r>
              <a:rPr lang="en-US" altLang="zh-CN" sz="2000" dirty="0"/>
              <a:t>!</a:t>
            </a:r>
            <a:r>
              <a:rPr lang="zh-CN" altLang="en-US" sz="2000" dirty="0"/>
              <a:t>个叶子结点</a:t>
            </a:r>
            <a:r>
              <a:rPr lang="en-US" altLang="zh-CN" sz="2000" dirty="0"/>
              <a:t>.</a:t>
            </a:r>
          </a:p>
          <a:p>
            <a:pPr algn="just" eaLnBrk="1" hangingPunct="1"/>
            <a:r>
              <a:rPr lang="zh-CN" altLang="en-US" sz="2000" dirty="0"/>
              <a:t>平衡树高度最小</a:t>
            </a:r>
            <a:endParaRPr lang="en-US" altLang="zh-TW" sz="2000" dirty="0">
              <a:ea typeface="PMingLiU" panose="02020500000000000000" pitchFamily="18" charset="-120"/>
            </a:endParaRP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	</a:t>
            </a:r>
            <a:r>
              <a:rPr lang="en-US" altLang="zh-TW" sz="20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log(n!)</a:t>
            </a:r>
            <a:r>
              <a:rPr lang="en-US" altLang="zh-TW" sz="20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en-US" altLang="zh-TW" sz="20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= </a:t>
            </a:r>
            <a:r>
              <a:rPr lang="en-US" altLang="zh-TW" sz="20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zh-TW" sz="20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(n log n)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hlink"/>
                </a:solidFill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排序的下界是</a:t>
            </a:r>
            <a:r>
              <a:rPr lang="en-US" altLang="zh-TW" sz="2000" u="sng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en-US" altLang="zh-TW" sz="2000" u="sng" dirty="0">
                <a:solidFill>
                  <a:schemeClr val="accent2"/>
                </a:solidFill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zh-TW" sz="2000" u="sng" dirty="0">
                <a:solidFill>
                  <a:schemeClr val="accent2"/>
                </a:solidFill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(n log n)</a:t>
            </a:r>
          </a:p>
          <a:p>
            <a:pPr eaLnBrk="1" hangingPunct="1"/>
            <a:endParaRPr lang="zh-TW" altLang="en-US" sz="2000" dirty="0">
              <a:ea typeface="PMingLiU" panose="02020500000000000000" pitchFamily="18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85DBE-2038-A24A-8AF3-A651E6B84A3D}"/>
              </a:ext>
            </a:extLst>
          </p:cNvPr>
          <p:cNvSpPr txBox="1"/>
          <p:nvPr/>
        </p:nvSpPr>
        <p:spPr>
          <a:xfrm>
            <a:off x="5290517" y="4797152"/>
            <a:ext cx="3649231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b="1" dirty="0">
                <a:solidFill>
                  <a:srgbClr val="FF0000"/>
                </a:solidFill>
                <a:latin typeface="-apple-system"/>
              </a:rPr>
              <a:t>平衡二叉树：</a:t>
            </a:r>
            <a:endParaRPr lang="en-US" altLang="zh-CN" sz="1800" b="1" dirty="0">
              <a:solidFill>
                <a:srgbClr val="FF0000"/>
              </a:solidFill>
              <a:latin typeface="-apple-system"/>
            </a:endParaRPr>
          </a:p>
          <a:p>
            <a:pPr algn="just"/>
            <a:r>
              <a:rPr lang="zh-CN" altLang="en-US" sz="1800" b="1" dirty="0">
                <a:solidFill>
                  <a:srgbClr val="FF0000"/>
                </a:solidFill>
                <a:latin typeface="-apple-system"/>
              </a:rPr>
              <a:t>它是一棵空树或它的左右两个子树的高度差的绝对值不超过</a:t>
            </a:r>
            <a:r>
              <a:rPr lang="en-US" altLang="zh-CN" sz="1800" b="1" dirty="0">
                <a:solidFill>
                  <a:srgbClr val="FF0000"/>
                </a:solidFill>
                <a:latin typeface="-apple-system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latin typeface="-apple-system"/>
              </a:rPr>
              <a:t>，并且左右两个子树都是一棵平衡二叉树。</a:t>
            </a:r>
            <a:endParaRPr lang="en-CN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4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DE85-44FD-104F-BD5F-7D0528C8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排序问题的下界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EE057-196B-2342-B733-01DEF2CB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最坏情况下界</a:t>
            </a:r>
            <a:endParaRPr lang="en-US" dirty="0"/>
          </a:p>
          <a:p>
            <a:pPr lvl="1"/>
            <a:r>
              <a:rPr lang="en-US" dirty="0" err="1"/>
              <a:t>将一种排序算法的排序过程抽象为一颗决策树</a:t>
            </a:r>
            <a:endParaRPr lang="en-US" dirty="0"/>
          </a:p>
          <a:p>
            <a:pPr lvl="1"/>
            <a:r>
              <a:rPr lang="en-US" dirty="0" err="1"/>
              <a:t>在决策树中</a:t>
            </a:r>
            <a:r>
              <a:rPr lang="zh-CN" altLang="en-US" dirty="0"/>
              <a:t>，从根节点到任意一个叶节点之间的最长简单路径的长度，即该决策树的高度，是该排序算法中最坏情况下的比较次数</a:t>
            </a:r>
            <a:endParaRPr lang="en-US" altLang="zh-CN" dirty="0"/>
          </a:p>
          <a:p>
            <a:pPr lvl="1"/>
            <a:r>
              <a:rPr lang="zh-CN" altLang="en-US" dirty="0"/>
              <a:t>方法一：</a:t>
            </a:r>
            <a:endParaRPr lang="en-CN" dirty="0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A6BE28E6-6874-0D40-A294-019ED3ED2F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780593"/>
              </p:ext>
            </p:extLst>
          </p:nvPr>
        </p:nvGraphicFramePr>
        <p:xfrm>
          <a:off x="2483768" y="3501008"/>
          <a:ext cx="54864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2" name="Document" r:id="rId3" imgW="5486400" imgH="3263900" progId="Word.Document.8">
                  <p:embed/>
                </p:oleObj>
              </mc:Choice>
              <mc:Fallback>
                <p:oleObj name="Document" r:id="rId3" imgW="5486400" imgH="3263900" progId="Word.Document.8">
                  <p:embed/>
                  <p:pic>
                    <p:nvPicPr>
                      <p:cNvPr id="108547" name="Object 3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2483768" y="3501008"/>
                        <a:ext cx="5486400" cy="3263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497B048-6C0E-834A-9585-B0205D5EDDA2}"/>
              </a:ext>
            </a:extLst>
          </p:cNvPr>
          <p:cNvGrpSpPr/>
          <p:nvPr/>
        </p:nvGrpSpPr>
        <p:grpSpPr>
          <a:xfrm>
            <a:off x="5076056" y="3212976"/>
            <a:ext cx="3960440" cy="448021"/>
            <a:chOff x="5076056" y="3212976"/>
            <a:chExt cx="3960440" cy="4480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27D15B-F67D-7447-A8BE-70B3A546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9112" y="3266156"/>
              <a:ext cx="3765376" cy="39484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03B98DF-3B0C-EF4D-9B1D-EF3B8141862E}"/>
                </a:ext>
              </a:extLst>
            </p:cNvPr>
            <p:cNvSpPr/>
            <p:nvPr/>
          </p:nvSpPr>
          <p:spPr>
            <a:xfrm>
              <a:off x="5076056" y="3212976"/>
              <a:ext cx="3960440" cy="44802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DA78C4-1E75-4C4E-AA47-D86CDBCF938F}"/>
              </a:ext>
            </a:extLst>
          </p:cNvPr>
          <p:cNvSpPr txBox="1"/>
          <p:nvPr/>
        </p:nvSpPr>
        <p:spPr>
          <a:xfrm>
            <a:off x="554321" y="4760178"/>
            <a:ext cx="2001456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CN" sz="1800" b="1" dirty="0">
                <a:solidFill>
                  <a:srgbClr val="FF0000"/>
                </a:solidFill>
                <a:latin typeface="-apple-system"/>
              </a:rPr>
              <a:t>注意</a:t>
            </a:r>
            <a:r>
              <a:rPr lang="zh-CN" altLang="en-US" sz="1800" b="1" dirty="0">
                <a:solidFill>
                  <a:srgbClr val="FF0000"/>
                </a:solidFill>
                <a:latin typeface="-apple-system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-apple-system"/>
              </a:rPr>
              <a:t>log</a:t>
            </a:r>
            <a:r>
              <a:rPr lang="zh-CN" altLang="en-US" sz="1800" b="1" dirty="0">
                <a:solidFill>
                  <a:srgbClr val="FF0000"/>
                </a:solidFill>
                <a:latin typeface="-apple-system"/>
              </a:rPr>
              <a:t>以</a:t>
            </a:r>
            <a:r>
              <a:rPr lang="en-US" altLang="zh-CN" sz="1800" b="1" dirty="0">
                <a:solidFill>
                  <a:srgbClr val="FF0000"/>
                </a:solidFill>
                <a:latin typeface="-apple-system"/>
              </a:rPr>
              <a:t>2</a:t>
            </a:r>
            <a:r>
              <a:rPr lang="zh-CN" altLang="en-US" sz="1800" b="1" dirty="0">
                <a:solidFill>
                  <a:srgbClr val="FF0000"/>
                </a:solidFill>
                <a:latin typeface="-apple-system"/>
              </a:rPr>
              <a:t>为底</a:t>
            </a:r>
            <a:endParaRPr lang="en-CN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DE85-44FD-104F-BD5F-7D0528C8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排序问题的下界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EE057-196B-2342-B733-01DEF2CB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最坏情况下界</a:t>
            </a:r>
            <a:endParaRPr lang="en-US" dirty="0"/>
          </a:p>
          <a:p>
            <a:pPr lvl="1"/>
            <a:r>
              <a:rPr lang="en-US" dirty="0" err="1"/>
              <a:t>将一种排序算法的排序过程抽象为一颗决策树</a:t>
            </a:r>
            <a:endParaRPr lang="en-US" dirty="0"/>
          </a:p>
          <a:p>
            <a:pPr lvl="1"/>
            <a:r>
              <a:rPr lang="en-US" dirty="0" err="1"/>
              <a:t>在决策树中</a:t>
            </a:r>
            <a:r>
              <a:rPr lang="zh-CN" altLang="en-US" dirty="0"/>
              <a:t>，从根节点到任意一个叶节点之间的最长简单路径的长度，即该决策树的高度，是该排序算法中最坏情况下的比较次数</a:t>
            </a:r>
            <a:endParaRPr lang="en-US" altLang="zh-CN" dirty="0"/>
          </a:p>
          <a:p>
            <a:pPr lvl="1"/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Stirling</a:t>
            </a:r>
            <a:r>
              <a:rPr lang="zh-CN" altLang="en-US" dirty="0"/>
              <a:t>近似公式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874A33F9-AC56-D74C-9047-BAED633D54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8104" y="3501008"/>
                <a:ext cx="7772400" cy="41148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vert="horz" wrap="square" lIns="91440" tIns="45720" rIns="91440" bIns="45720" anchor="t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0000"/>
                  <a:buFont typeface="Wingdings" pitchFamily="2" charset="2"/>
                  <a:buChar char="v"/>
                  <a:defRPr sz="2400" b="1" kern="1200">
                    <a:solidFill>
                      <a:srgbClr val="0033CC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eaLnBrk="1" hangingPunct="1">
                  <a:buNone/>
                </a:pPr>
                <a:r>
                  <a:rPr lang="en-US" altLang="zh-TW" sz="2000" dirty="0">
                    <a:ea typeface="PMingLiU" panose="02020500000000000000" pitchFamily="18" charset="-120"/>
                  </a:rPr>
                  <a:t> </a:t>
                </a:r>
              </a:p>
              <a:p>
                <a:pPr marL="457200" lvl="1" indent="0" eaLnBrk="1" hangingPunct="1">
                  <a:buNone/>
                </a:pPr>
                <a:r>
                  <a:rPr lang="en-US" altLang="zh-CN" sz="2000" b="1" dirty="0">
                    <a:ea typeface="PMingLiU" panose="02020500000000000000" pitchFamily="18" charset="-12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!≈</m:t>
                    </m:r>
                    <m:rad>
                      <m:radPr>
                        <m:degHide m:val="on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sz="2000" dirty="0">
                    <a:ea typeface="PMingLiU" panose="02020500000000000000" pitchFamily="18" charset="-120"/>
                  </a:rPr>
                  <a:t> </a:t>
                </a:r>
              </a:p>
              <a:p>
                <a:pPr marL="457200" lvl="1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𝐥𝐨𝐠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𝒏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!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≈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𝐥𝐨𝐠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rad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+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𝟐</m:t>
                          </m:r>
                        </m:den>
                      </m:f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𝐥𝐨𝐠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𝐥𝐨𝐠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𝐥𝐨𝐠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𝒏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≈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𝒏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𝐥𝐨𝐠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pPr marL="457200" lvl="1" indent="0" eaLnBrk="1" hangingPunct="1">
                  <a:buNone/>
                </a:pPr>
                <a:endParaRPr lang="en-US" altLang="zh-TW" sz="2000" dirty="0">
                  <a:ea typeface="PMingLiU" panose="02020500000000000000" pitchFamily="18" charset="-120"/>
                </a:endParaRPr>
              </a:p>
              <a:p>
                <a:pPr eaLnBrk="1" hangingPunct="1">
                  <a:buFont typeface="Arial" panose="020B0604020202020204" pitchFamily="34" charset="0"/>
                  <a:buNone/>
                </a:pPr>
                <a:endParaRPr lang="en-US" altLang="zh-TW" sz="2000" dirty="0">
                  <a:ea typeface="PMingLiU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874A33F9-AC56-D74C-9047-BAED633D5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04" y="3501008"/>
                <a:ext cx="7772400" cy="4114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F533C855-15DA-F249-87CB-BC1F10EDB7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69769"/>
              </p:ext>
            </p:extLst>
          </p:nvPr>
        </p:nvGraphicFramePr>
        <p:xfrm>
          <a:off x="2195736" y="5075839"/>
          <a:ext cx="3240360" cy="1813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4" r:id="rId4" imgW="5550535" imgH="3374390" progId="Word.Document.8">
                  <p:embed/>
                </p:oleObj>
              </mc:Choice>
              <mc:Fallback>
                <p:oleObj r:id="rId4" imgW="5550535" imgH="3374390" progId="Word.Document.8">
                  <p:embed/>
                  <p:pic>
                    <p:nvPicPr>
                      <p:cNvPr id="109577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5736" y="5075839"/>
                        <a:ext cx="3240360" cy="181350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2B76B3E-953F-6B42-8BCD-0E8EE296248E}"/>
              </a:ext>
            </a:extLst>
          </p:cNvPr>
          <p:cNvSpPr txBox="1"/>
          <p:nvPr/>
        </p:nvSpPr>
        <p:spPr>
          <a:xfrm>
            <a:off x="5004048" y="3639644"/>
            <a:ext cx="3758952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斯特林近似公式，书中公式</a:t>
            </a:r>
            <a:r>
              <a:rPr lang="en-US" altLang="zh-CN" sz="2000" dirty="0">
                <a:solidFill>
                  <a:srgbClr val="FF0000"/>
                </a:solidFill>
              </a:rPr>
              <a:t>3.18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A5F36-0D02-BE4E-95CF-D0B3CC6B8BC4}"/>
              </a:ext>
            </a:extLst>
          </p:cNvPr>
          <p:cNvSpPr txBox="1"/>
          <p:nvPr/>
        </p:nvSpPr>
        <p:spPr>
          <a:xfrm>
            <a:off x="5364088" y="5068684"/>
            <a:ext cx="1512168" cy="27699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200" dirty="0">
                <a:solidFill>
                  <a:srgbClr val="FF0000"/>
                </a:solidFill>
              </a:rPr>
              <a:t>斯特林公式近似值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53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8327-E245-7646-8CBF-D4B61D42F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排序问题的下界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67A4-7BA5-8847-B731-76C135BCF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平均情况下界</a:t>
            </a:r>
          </a:p>
          <a:p>
            <a:pPr lvl="1" eaLnBrk="1" hangingPunct="1"/>
            <a:r>
              <a:rPr lang="zh-CN" altLang="en-US" dirty="0"/>
              <a:t>仍利用决策树</a:t>
            </a:r>
          </a:p>
          <a:p>
            <a:pPr lvl="1" algn="just" eaLnBrk="1" hangingPunct="1"/>
            <a:r>
              <a:rPr lang="zh-CN" altLang="en-US" dirty="0"/>
              <a:t>排序算法的平均复杂性用从根结点到每个叶子结点的路径长度的（平均）总长度描述（共有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n!</a:t>
            </a:r>
            <a:r>
              <a:rPr lang="zh-CN" altLang="en-US" dirty="0"/>
              <a:t>个叶子节点）</a:t>
            </a:r>
            <a:endParaRPr lang="en-US" altLang="zh-CN" dirty="0"/>
          </a:p>
          <a:p>
            <a:pPr lvl="1" algn="just" eaLnBrk="1" hangingPunct="1"/>
            <a:r>
              <a:rPr lang="zh-CN" altLang="en-US" u="sng" dirty="0">
                <a:solidFill>
                  <a:schemeClr val="accent2"/>
                </a:solidFill>
              </a:rPr>
              <a:t>当树平衡时这个值最小</a:t>
            </a:r>
            <a:endParaRPr lang="en-US" altLang="zh-CN" u="sng" dirty="0">
              <a:solidFill>
                <a:schemeClr val="accent2"/>
              </a:solidFill>
            </a:endParaRPr>
          </a:p>
          <a:p>
            <a:pPr lvl="2" algn="just" eaLnBrk="1" hangingPunct="1"/>
            <a:r>
              <a:rPr lang="zh-CN" altLang="en-US" dirty="0"/>
              <a:t>所有叶子结点的深度是</a:t>
            </a:r>
            <a:r>
              <a:rPr lang="zh-TW" altLang="en-US" dirty="0">
                <a:ea typeface="PMingLiU" panose="02020500000000000000" pitchFamily="18" charset="-120"/>
              </a:rPr>
              <a:t> </a:t>
            </a:r>
            <a:r>
              <a:rPr lang="en-US" altLang="zh-TW" dirty="0">
                <a:ea typeface="PMingLiU" panose="02020500000000000000" pitchFamily="18" charset="-120"/>
              </a:rPr>
              <a:t>d </a:t>
            </a:r>
            <a:r>
              <a:rPr lang="zh-CN" altLang="en-US" dirty="0"/>
              <a:t>或</a:t>
            </a:r>
            <a:r>
              <a:rPr lang="zh-TW" altLang="en-US" dirty="0">
                <a:ea typeface="PMingLiU" panose="02020500000000000000" pitchFamily="18" charset="-120"/>
              </a:rPr>
              <a:t> </a:t>
            </a:r>
            <a:r>
              <a:rPr lang="en-US" altLang="zh-TW" dirty="0">
                <a:ea typeface="PMingLiU" panose="02020500000000000000" pitchFamily="18" charset="-120"/>
              </a:rPr>
              <a:t>d</a:t>
            </a:r>
            <a:r>
              <a:rPr lang="en-US" altLang="zh-TW" dirty="0">
                <a:ea typeface="PMingLiU" panose="02020500000000000000" pitchFamily="18" charset="-120"/>
                <a:sym typeface="Symbol" panose="05050102010706020507" pitchFamily="18" charset="2"/>
              </a:rPr>
              <a:t></a:t>
            </a:r>
            <a:r>
              <a:rPr lang="en-US" altLang="zh-TW" dirty="0">
                <a:ea typeface="PMingLiU" panose="02020500000000000000" pitchFamily="18" charset="-120"/>
              </a:rPr>
              <a:t>1</a:t>
            </a:r>
            <a:r>
              <a:rPr lang="zh-CN" altLang="en-US" dirty="0">
                <a:ea typeface="PMingLiU" panose="02020500000000000000" pitchFamily="18" charset="-120"/>
              </a:rPr>
              <a:t> （</a:t>
            </a:r>
            <a:r>
              <a:rPr lang="en-US" altLang="zh-CN" dirty="0">
                <a:ea typeface="PMingLiU" panose="02020500000000000000" pitchFamily="18" charset="-120"/>
              </a:rPr>
              <a:t>d</a:t>
            </a:r>
            <a:r>
              <a:rPr lang="zh-CN" altLang="en-US" dirty="0">
                <a:ea typeface="PMingLiU" panose="02020500000000000000" pitchFamily="18" charset="-120"/>
              </a:rPr>
              <a:t>为树高度）</a:t>
            </a:r>
            <a:endParaRPr lang="en-US" altLang="zh-TW" dirty="0">
              <a:ea typeface="PMingLiU" panose="02020500000000000000" pitchFamily="18" charset="-120"/>
            </a:endParaRPr>
          </a:p>
          <a:p>
            <a:pPr lvl="2" algn="just" eaLnBrk="1" hangingPunct="1"/>
            <a:endParaRPr lang="en-US" altLang="zh-TW" u="sng" dirty="0">
              <a:solidFill>
                <a:schemeClr val="accent2"/>
              </a:solidFill>
              <a:ea typeface="PMingLiU" panose="02020500000000000000" pitchFamily="18" charset="-120"/>
            </a:endParaRPr>
          </a:p>
          <a:p>
            <a:pPr lvl="1" algn="just" eaLnBrk="1" hangingPunct="1"/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BBF4F-44AE-BF42-98F4-8C5A30A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" y="4218255"/>
            <a:ext cx="4584860" cy="2178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B54E6-3F2D-BA43-A0AC-9622D2B3C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885" y="4279138"/>
            <a:ext cx="4267200" cy="20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885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8327-E245-7646-8CBF-D4B61D42F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排序问题的下界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1567A4-7BA5-8847-B731-76C135BCF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平均情况下界</a:t>
                </a:r>
              </a:p>
              <a:p>
                <a:pPr lvl="1" algn="just" eaLnBrk="1" hangingPunct="1"/>
                <a:r>
                  <a:rPr lang="zh-CN" altLang="en-US" u="sng" dirty="0">
                    <a:solidFill>
                      <a:schemeClr val="accent2"/>
                    </a:solidFill>
                  </a:rPr>
                  <a:t>当树平衡时这个值最小</a:t>
                </a:r>
                <a:endParaRPr lang="en-US" altLang="zh-CN" u="sng" dirty="0">
                  <a:solidFill>
                    <a:schemeClr val="accent2"/>
                  </a:solidFill>
                </a:endParaRPr>
              </a:p>
              <a:p>
                <a:pPr lvl="1" algn="just" eaLnBrk="1" hangingPunct="1"/>
                <a:r>
                  <a:rPr lang="zh-CN" altLang="en-US" dirty="0"/>
                  <a:t>有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个叶子结点的平衡二叉树的深度</a:t>
                </a:r>
                <a:r>
                  <a:rPr lang="en-US" altLang="zh-TW" dirty="0"/>
                  <a:t>d = </a:t>
                </a:r>
                <a:r>
                  <a:rPr lang="en-US" altLang="zh-TW" dirty="0">
                    <a:sym typeface="Symbol" panose="05050102010706020507" pitchFamily="18" charset="2"/>
                  </a:rPr>
                  <a:t>log c</a:t>
                </a:r>
                <a:endParaRPr lang="en-US" altLang="zh-TW" dirty="0"/>
              </a:p>
              <a:p>
                <a:pPr lvl="1" algn="just" eaLnBrk="1" hangingPunct="1"/>
                <a:r>
                  <a:rPr lang="zh-CN" altLang="en-US" dirty="0">
                    <a:sym typeface="Symbol" panose="05050102010706020507" pitchFamily="18" charset="2"/>
                  </a:rPr>
                  <a:t>叶子结点仅出现在</a:t>
                </a:r>
                <a:r>
                  <a:rPr lang="en-US" altLang="zh-CN" dirty="0">
                    <a:sym typeface="Symbol" panose="05050102010706020507" pitchFamily="18" charset="2"/>
                  </a:rPr>
                  <a:t>d</a:t>
                </a:r>
                <a:r>
                  <a:rPr lang="zh-CN" altLang="en-US" dirty="0">
                    <a:sym typeface="Symbol" panose="05050102010706020507" pitchFamily="18" charset="2"/>
                  </a:rPr>
                  <a:t>或</a:t>
                </a:r>
                <a:r>
                  <a:rPr lang="en-US" altLang="zh-CN" dirty="0">
                    <a:sym typeface="Symbol" panose="05050102010706020507" pitchFamily="18" charset="2"/>
                  </a:rPr>
                  <a:t>d</a:t>
                </a:r>
                <a:r>
                  <a:rPr lang="en-US" altLang="zh-TW" dirty="0">
                    <a:sym typeface="Symbol" panose="05050102010706020507" pitchFamily="18" charset="2"/>
                  </a:rPr>
                  <a:t>1</a:t>
                </a:r>
                <a:r>
                  <a:rPr lang="zh-CN" altLang="en-US" dirty="0">
                    <a:sym typeface="Symbol" panose="05050102010706020507" pitchFamily="18" charset="2"/>
                  </a:rPr>
                  <a:t>层</a:t>
                </a:r>
                <a:r>
                  <a:rPr lang="en-US" altLang="zh-TW" dirty="0"/>
                  <a:t>.</a:t>
                </a:r>
                <a:endParaRPr lang="en-US" altLang="zh-CN" u="sng" dirty="0">
                  <a:solidFill>
                    <a:schemeClr val="accent2"/>
                  </a:solidFill>
                </a:endParaRPr>
              </a:p>
              <a:p>
                <a:pPr lvl="2" algn="just" eaLnBrk="1" hangingPunct="1"/>
                <a:r>
                  <a:rPr lang="en-US" altLang="zh-TW" dirty="0">
                    <a:sym typeface="Symbol" panose="05050102010706020507" pitchFamily="18" charset="2"/>
                  </a:rPr>
                  <a:t>x</a:t>
                </a:r>
                <a:r>
                  <a:rPr lang="en-US" altLang="zh-TW" baseline="-25000" dirty="0">
                    <a:sym typeface="Symbol" panose="05050102010706020507" pitchFamily="18" charset="2"/>
                  </a:rPr>
                  <a:t>1</a:t>
                </a:r>
                <a:r>
                  <a:rPr lang="zh-CN" altLang="en-US" dirty="0">
                    <a:sym typeface="Symbol" panose="05050102010706020507" pitchFamily="18" charset="2"/>
                  </a:rPr>
                  <a:t>个结点在</a:t>
                </a:r>
                <a:r>
                  <a:rPr lang="en-US" altLang="zh-TW" dirty="0">
                    <a:sym typeface="Symbol" panose="05050102010706020507" pitchFamily="18" charset="2"/>
                  </a:rPr>
                  <a:t>d1</a:t>
                </a:r>
                <a:r>
                  <a:rPr lang="zh-CN" altLang="en-US" dirty="0">
                    <a:sym typeface="Symbol" panose="05050102010706020507" pitchFamily="18" charset="2"/>
                  </a:rPr>
                  <a:t>层</a:t>
                </a:r>
                <a:endParaRPr lang="zh-TW" altLang="en-US" dirty="0">
                  <a:sym typeface="Symbol" panose="05050102010706020507" pitchFamily="18" charset="2"/>
                </a:endParaRPr>
              </a:p>
              <a:p>
                <a:pPr lvl="2" algn="just" eaLnBrk="1" hangingPunct="1"/>
                <a:r>
                  <a:rPr lang="en-US" altLang="zh-TW" dirty="0">
                    <a:sym typeface="Symbol" panose="05050102010706020507" pitchFamily="18" charset="2"/>
                  </a:rPr>
                  <a:t>x</a:t>
                </a:r>
                <a:r>
                  <a:rPr lang="en-US" altLang="zh-TW" baseline="-25000" dirty="0">
                    <a:sym typeface="Symbol" panose="05050102010706020507" pitchFamily="18" charset="2"/>
                  </a:rPr>
                  <a:t>2</a:t>
                </a:r>
                <a:r>
                  <a:rPr lang="zh-CN" altLang="en-US" dirty="0">
                    <a:sym typeface="Symbol" panose="05050102010706020507" pitchFamily="18" charset="2"/>
                  </a:rPr>
                  <a:t>个结点在</a:t>
                </a:r>
                <a:r>
                  <a:rPr lang="en-US" altLang="zh-TW" dirty="0">
                    <a:sym typeface="Symbol" panose="05050102010706020507" pitchFamily="18" charset="2"/>
                  </a:rPr>
                  <a:t>d</a:t>
                </a:r>
                <a:r>
                  <a:rPr lang="zh-CN" altLang="en-US" dirty="0">
                    <a:sym typeface="Symbol" panose="05050102010706020507" pitchFamily="18" charset="2"/>
                  </a:rPr>
                  <a:t>层</a:t>
                </a:r>
                <a:endParaRPr lang="en-US" altLang="zh-CN" dirty="0">
                  <a:sym typeface="Symbol" panose="05050102010706020507" pitchFamily="18" charset="2"/>
                </a:endParaRPr>
              </a:p>
              <a:p>
                <a:pPr marL="914400" lvl="2" indent="0" algn="just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𝑐</m:t>
                      </m:r>
                    </m:oMath>
                  </m:oMathPara>
                </a14:m>
                <a:endParaRPr lang="en-US" altLang="zh-CN" dirty="0">
                  <a:sym typeface="Symbol" panose="05050102010706020507" pitchFamily="18" charset="2"/>
                </a:endParaRPr>
              </a:p>
              <a:p>
                <a:pPr marL="914400" lvl="2" indent="0" algn="just" eaLnBrk="1" hangingPunct="1">
                  <a:buNone/>
                </a:pPr>
                <a:r>
                  <a:rPr lang="en-US" altLang="zh-TW" dirty="0">
                    <a:sym typeface="Symbol" panose="05050102010706020507" pitchFamily="18" charset="2"/>
                  </a:rPr>
                  <a:t>	</a:t>
                </a:r>
              </a:p>
              <a:p>
                <a:pPr lvl="2" algn="just" eaLnBrk="1" hangingPunct="1"/>
                <a:endParaRPr lang="en-US" altLang="zh-TW" u="sng" dirty="0">
                  <a:solidFill>
                    <a:schemeClr val="accent2"/>
                  </a:solidFill>
                  <a:ea typeface="PMingLiU" panose="02020500000000000000" pitchFamily="18" charset="-120"/>
                </a:endParaRPr>
              </a:p>
              <a:p>
                <a:pPr lvl="1" algn="just" eaLnBrk="1" hangingPunct="1"/>
                <a:endParaRPr lang="en-CN" dirty="0"/>
              </a:p>
              <a:p>
                <a:pPr lvl="1" algn="just" eaLnBrk="1" hangingPunct="1"/>
                <a:endParaRPr lang="en-CN" dirty="0"/>
              </a:p>
              <a:p>
                <a:pPr lvl="1" algn="just" eaLnBrk="1" hangingPunct="1"/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1567A4-7BA5-8847-B731-76C135BCF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5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4B39E1-C26D-FA4D-94BA-775FB280F8B6}"/>
                  </a:ext>
                </a:extLst>
              </p:cNvPr>
              <p:cNvSpPr/>
              <p:nvPr/>
            </p:nvSpPr>
            <p:spPr>
              <a:xfrm>
                <a:off x="2411760" y="4267642"/>
                <a:ext cx="3096344" cy="666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2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+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𝑑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4B39E1-C26D-FA4D-94BA-775FB280F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4267642"/>
                <a:ext cx="3096344" cy="666529"/>
              </a:xfrm>
              <a:prstGeom prst="rect">
                <a:avLst/>
              </a:prstGeom>
              <a:blipFill>
                <a:blip r:embed="rId3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BAE0A42-E680-E144-AC11-8C9D714E78BE}"/>
              </a:ext>
            </a:extLst>
          </p:cNvPr>
          <p:cNvSpPr/>
          <p:nvPr/>
        </p:nvSpPr>
        <p:spPr>
          <a:xfrm>
            <a:off x="2915816" y="4848760"/>
            <a:ext cx="487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PMingLiU" panose="02020500000000000000" pitchFamily="18" charset="-120"/>
                <a:sym typeface="Symbol" panose="05050102010706020507" pitchFamily="18" charset="2"/>
              </a:rPr>
              <a:t>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2EED84-165D-414A-9EC5-D4E9C8FAAD8C}"/>
                  </a:ext>
                </a:extLst>
              </p:cNvPr>
              <p:cNvSpPr/>
              <p:nvPr/>
            </p:nvSpPr>
            <p:spPr>
              <a:xfrm>
                <a:off x="3269377" y="4903265"/>
                <a:ext cx="1712392" cy="718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r>
                  <a:rPr lang="en-US" altLang="zh-CN" sz="20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</m:oMath>
                </a14:m>
                <a:endParaRPr lang="en-US" altLang="zh-CN" sz="2000" b="0" dirty="0">
                  <a:sym typeface="Symbol" panose="05050102010706020507" pitchFamily="18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=2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𝑐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2EED84-165D-414A-9EC5-D4E9C8FAA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377" y="4903265"/>
                <a:ext cx="1712392" cy="718915"/>
              </a:xfrm>
              <a:prstGeom prst="rect">
                <a:avLst/>
              </a:prstGeom>
              <a:blipFill>
                <a:blip r:embed="rId4"/>
                <a:stretch>
                  <a:fillRect l="-1471" b="-103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6CEE82-4D48-434F-941C-151456DA1BD1}"/>
              </a:ext>
            </a:extLst>
          </p:cNvPr>
          <p:cNvSpPr txBox="1"/>
          <p:nvPr/>
        </p:nvSpPr>
        <p:spPr>
          <a:xfrm>
            <a:off x="5496644" y="4400851"/>
            <a:ext cx="191240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d-1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层节点数量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8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8327-E245-7646-8CBF-D4B61D42F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排序问题的下界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67A4-7BA5-8847-B731-76C135BCF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平均情况下界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A5F5E13C-8C8A-9242-AE7F-7570E9D0ED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0" y="1916832"/>
                <a:ext cx="7772400" cy="46116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vert="horz" wrap="square" lIns="91440" tIns="45720" rIns="91440" bIns="45720" anchor="t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0000"/>
                  <a:buFont typeface="Wingdings" pitchFamily="2" charset="2"/>
                  <a:buChar char="v"/>
                  <a:defRPr sz="2400" b="1" kern="1200">
                    <a:solidFill>
                      <a:srgbClr val="0033CC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09600" indent="-609600" eaLnBrk="1" hangingPunct="1">
                  <a:lnSpc>
                    <a:spcPct val="90000"/>
                  </a:lnSpc>
                  <a:buFont typeface="Arial" panose="020B0604020202020204" pitchFamily="34" charset="0"/>
                  <a:buNone/>
                </a:pPr>
                <a:r>
                  <a:rPr lang="zh-CN" altLang="en-US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总长度</a:t>
                </a:r>
                <a:endParaRPr lang="zh-TW" altLang="en-US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09600" indent="-609600" eaLnBrk="1" hangingPunct="1">
                  <a:lnSpc>
                    <a:spcPct val="90000"/>
                  </a:lnSpc>
                  <a:buFont typeface="Arial" panose="020B0604020202020204" pitchFamily="34" charset="0"/>
                  <a:buNone/>
                </a:pP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M= x</a:t>
                </a:r>
                <a:r>
                  <a:rPr lang="en-US" altLang="zh-TW" sz="2400" b="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1) + x</a:t>
                </a:r>
                <a:r>
                  <a:rPr lang="en-US" altLang="zh-TW" sz="2400" b="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</a:p>
              <a:p>
                <a:pPr marL="609600" indent="-609600" eaLnBrk="1" hangingPunct="1">
                  <a:lnSpc>
                    <a:spcPct val="90000"/>
                  </a:lnSpc>
                  <a:buFont typeface="Arial" panose="020B0604020202020204" pitchFamily="34" charset="0"/>
                  <a:buNone/>
                </a:pP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= (2</a:t>
                </a:r>
                <a:r>
                  <a:rPr lang="en-US" altLang="zh-TW" sz="2400" b="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c)(d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1) + 2(c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:r>
                  <a:rPr lang="en-US" altLang="zh-TW" sz="2400" b="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d-1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)d</a:t>
                </a:r>
              </a:p>
              <a:p>
                <a:pPr marL="609600" indent="-609600" eaLnBrk="1" hangingPunct="1">
                  <a:lnSpc>
                    <a:spcPct val="90000"/>
                  </a:lnSpc>
                  <a:buFont typeface="Arial" panose="020B0604020202020204" pitchFamily="34" charset="0"/>
                  <a:buNone/>
                </a:pP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= c(d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1) + 2(c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:r>
                  <a:rPr lang="en-US" altLang="zh-TW" sz="2400" b="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d-1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 d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 =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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 c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</a:t>
                </a:r>
                <a:endParaRPr lang="en-US" altLang="zh-TW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09600" indent="-609600" eaLnBrk="1" hangingPunct="1">
                  <a:lnSpc>
                    <a:spcPct val="90000"/>
                  </a:lnSpc>
                  <a:buFont typeface="Arial" panose="020B0604020202020204" pitchFamily="34" charset="0"/>
                  <a:buNone/>
                </a:pP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	  = </a:t>
                </a:r>
                <a:r>
                  <a:rPr lang="en-US" altLang="zh-TW" sz="2400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2400" b="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</a:t>
                </a:r>
                <a:r>
                  <a:rPr lang="en-US" altLang="zh-TW" sz="2400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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+ 2(c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:r>
                  <a:rPr lang="en-US" altLang="zh-TW" sz="2400" b="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</a:t>
                </a:r>
                <a:r>
                  <a:rPr lang="en-US" altLang="zh-TW" sz="2400" b="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 c</a:t>
                </a:r>
                <a:r>
                  <a:rPr lang="en-US" altLang="zh-TW" sz="2400" b="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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TW" sz="2400" b="0" dirty="0">
                  <a:solidFill>
                    <a:schemeClr val="fol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09600" indent="-609600" eaLnBrk="1" hangingPunct="1">
                  <a:lnSpc>
                    <a:spcPct val="90000"/>
                  </a:lnSpc>
                  <a:buFont typeface="Arial" panose="020B0604020202020204" pitchFamily="34" charset="0"/>
                  <a:buNone/>
                </a:pPr>
                <a:r>
                  <a:rPr lang="zh-CN" altLang="en-US" sz="2400" b="0" dirty="0">
                    <a:solidFill>
                      <a:schemeClr val="folHlin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= n!</a:t>
                </a:r>
              </a:p>
              <a:p>
                <a:pPr marL="609600" indent="-609600" eaLnBrk="1" hangingPunct="1">
                  <a:lnSpc>
                    <a:spcPct val="90000"/>
                  </a:lnSpc>
                  <a:buFont typeface="Arial" panose="020B0604020202020204" pitchFamily="34" charset="0"/>
                  <a:buNone/>
                </a:pP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 = n!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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 n!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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+ 2(n!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:r>
                  <a:rPr lang="en-US" altLang="zh-TW" sz="2400" b="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</a:t>
                </a:r>
                <a:r>
                  <a:rPr lang="en-US" altLang="zh-TW" sz="2400" b="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 n!</a:t>
                </a:r>
                <a:r>
                  <a:rPr lang="en-US" altLang="zh-TW" sz="2400" b="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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609600" indent="-609600" eaLnBrk="1" hangingPunct="1">
                  <a:lnSpc>
                    <a:spcPct val="90000"/>
                  </a:lnSpc>
                  <a:buNone/>
                </a:pP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M/n!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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 n!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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+ 2</a:t>
                </a:r>
              </a:p>
              <a:p>
                <a:pPr marL="609600" indent="-609600" eaLnBrk="1" hangingPunct="1">
                  <a:lnSpc>
                    <a:spcPct val="90000"/>
                  </a:lnSpc>
                  <a:buFont typeface="Arial" panose="020B0604020202020204" pitchFamily="34" charset="0"/>
                  <a:buNone/>
                </a:pP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  </a:t>
                </a:r>
                <a:r>
                  <a:rPr lang="zh-CN" altLang="en-US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</a:t>
                </a:r>
                <a:r>
                  <a:rPr lang="en-US" altLang="zh-TW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 log n)</a:t>
                </a:r>
                <a:endParaRPr lang="en-US" altLang="zh-TW" b="0" u="sng" dirty="0">
                  <a:solidFill>
                    <a:schemeClr val="hlin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09600" indent="-609600" algn="just" eaLnBrk="1" hangingPunct="1">
                  <a:lnSpc>
                    <a:spcPct val="90000"/>
                  </a:lnSpc>
                  <a:buFont typeface="Arial" panose="020B0604020202020204" pitchFamily="34" charset="0"/>
                  <a:buNone/>
                </a:pPr>
                <a:r>
                  <a:rPr lang="zh-CN" altLang="en-US" b="0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平均情况下排序的下界是</a:t>
                </a:r>
                <a:r>
                  <a:rPr lang="en-US" altLang="zh-TW" b="0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b="0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</a:t>
                </a:r>
                <a:r>
                  <a:rPr lang="en-US" altLang="zh-TW" b="0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 log n)</a:t>
                </a:r>
              </a:p>
            </p:txBody>
          </p:sp>
        </mc:Choice>
        <mc:Fallback xmlns="">
          <p:sp>
            <p:nvSpPr>
              <p:cNvPr id="11" name="Rectangle 2">
                <a:extLst>
                  <a:ext uri="{FF2B5EF4-FFF2-40B4-BE49-F238E27FC236}">
                    <a16:creationId xmlns:a16="http://schemas.microsoft.com/office/drawing/2014/main" id="{A5F5E13C-8C8A-9242-AE7F-7570E9D0E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916832"/>
                <a:ext cx="7772400" cy="4611688"/>
              </a:xfrm>
              <a:prstGeom prst="rect">
                <a:avLst/>
              </a:prstGeom>
              <a:blipFill>
                <a:blip r:embed="rId2"/>
                <a:stretch>
                  <a:fillRect l="-1631" t="-191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A9086FE-6761-9346-A85B-803CB5C35876}"/>
              </a:ext>
            </a:extLst>
          </p:cNvPr>
          <p:cNvSpPr txBox="1"/>
          <p:nvPr/>
        </p:nvSpPr>
        <p:spPr>
          <a:xfrm>
            <a:off x="3923928" y="4725144"/>
            <a:ext cx="151216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平均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总长度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5476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>
            <p:ph type="title"/>
          </p:nvPr>
        </p:nvSpPr>
        <p:spPr>
          <a:xfrm>
            <a:off x="74930" y="326390"/>
            <a:ext cx="1909445" cy="605790"/>
          </a:xfrm>
        </p:spPr>
        <p:txBody>
          <a:bodyPr vert="horz" wrap="square" lIns="91440" tIns="45720" rIns="91440" bIns="45720" anchor="ctr"/>
          <a:lstStyle/>
          <a:p>
            <a:r>
              <a:rPr lang="zh-CN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思考题 </a:t>
            </a:r>
            <a:r>
              <a:rPr lang="en-US" altLang="zh-CN" sz="2800" dirty="0">
                <a:solidFill>
                  <a:schemeClr val="tx1"/>
                </a:solidFill>
                <a:latin typeface="+mj-lt"/>
                <a:ea typeface="+mj-ea"/>
              </a:rPr>
              <a:t>1</a:t>
            </a:r>
            <a:endParaRPr lang="en-US" altLang="zh-CN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对象 4"/>
          <p:cNvGraphicFramePr/>
          <p:nvPr>
            <p:extLst>
              <p:ext uri="{D42A27DB-BD31-4B8C-83A1-F6EECF244321}">
                <p14:modId xmlns:p14="http://schemas.microsoft.com/office/powerpoint/2010/main" val="3206823544"/>
              </p:ext>
            </p:extLst>
          </p:nvPr>
        </p:nvGraphicFramePr>
        <p:xfrm>
          <a:off x="74930" y="1017270"/>
          <a:ext cx="9004300" cy="709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10" r:id="rId4" imgW="9829800" imgH="771525" progId="Paint.Picture">
                  <p:embed/>
                </p:oleObj>
              </mc:Choice>
              <mc:Fallback>
                <p:oleObj r:id="rId4" imgW="9829800" imgH="771525" progId="Paint.Picture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30" y="1017270"/>
                        <a:ext cx="9004300" cy="709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C6844F-AB69-8544-ADB5-F1CD5A10E0DD}"/>
              </a:ext>
            </a:extLst>
          </p:cNvPr>
          <p:cNvSpPr txBox="1"/>
          <p:nvPr/>
        </p:nvSpPr>
        <p:spPr>
          <a:xfrm>
            <a:off x="1029652" y="2376626"/>
            <a:ext cx="70567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二分搜索（</a:t>
            </a:r>
            <a:r>
              <a:rPr lang="en-US" dirty="0"/>
              <a:t>binary search），</a:t>
            </a:r>
            <a:r>
              <a:rPr lang="zh-CN" altLang="en-US" dirty="0"/>
              <a:t>也称折半搜索（</a:t>
            </a:r>
            <a:r>
              <a:rPr lang="en-US" dirty="0"/>
              <a:t>half-interval search）、</a:t>
            </a:r>
            <a:r>
              <a:rPr lang="zh-CN" altLang="en-US" dirty="0"/>
              <a:t>对数搜索（</a:t>
            </a:r>
            <a:r>
              <a:rPr lang="en-US" dirty="0"/>
              <a:t>logarithmic search），</a:t>
            </a:r>
            <a:r>
              <a:rPr lang="zh-CN" altLang="en-US" dirty="0"/>
              <a:t>是一种在</a:t>
            </a:r>
            <a:r>
              <a:rPr lang="zh-CN" altLang="en-US" b="1" dirty="0"/>
              <a:t>有序数组</a:t>
            </a:r>
            <a:r>
              <a:rPr lang="zh-CN" altLang="en-US" dirty="0"/>
              <a:t>中查找某一特定元素的搜索算法。</a:t>
            </a:r>
            <a:endParaRPr lang="en-US" altLang="zh-CN" dirty="0"/>
          </a:p>
          <a:p>
            <a:pPr algn="just"/>
            <a:endParaRPr lang="en-US" dirty="0"/>
          </a:p>
          <a:p>
            <a:pPr algn="just"/>
            <a:r>
              <a:rPr lang="zh-CN" altLang="en-US" dirty="0"/>
              <a:t>搜索过程从数组的中间元素开始，如果中间元素正好是要查找的元素，则搜索过程结束；如果某一特定元素大于或者小于中间元素，则在数组大于或小于中间元素的那一半中查找，而且跟开始一样从中间元素开始比较。如果在某一步骤数组为空，则代表找不到。这种搜索算法每一次比较都使搜索范围缩小一半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277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3907985138"/>
              </p:ext>
            </p:extLst>
          </p:nvPr>
        </p:nvGraphicFramePr>
        <p:xfrm>
          <a:off x="1475656" y="1628800"/>
          <a:ext cx="6343233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34" r:id="rId3" imgW="7496175" imgH="4629150" progId="Paint.Picture">
                  <p:embed/>
                </p:oleObj>
              </mc:Choice>
              <mc:Fallback>
                <p:oleObj r:id="rId3" imgW="7496175" imgH="4629150" progId="Paint.Picture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5656" y="1628800"/>
                        <a:ext cx="6343233" cy="3816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15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E3A0-0694-FC4B-8CC8-5338154C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-and-Conquer</a:t>
            </a:r>
            <a:r>
              <a:rPr lang="zh-CN" altLang="en-US" dirty="0"/>
              <a:t> 技术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22F26-7971-5640-8962-76E6833F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-and-Conquer</a:t>
            </a:r>
            <a:r>
              <a:rPr lang="zh-CN" altLang="en-US" dirty="0"/>
              <a:t> </a:t>
            </a:r>
            <a:r>
              <a:rPr lang="zh-CN" altLang="en-US" b="1" dirty="0"/>
              <a:t>算法分析</a:t>
            </a:r>
            <a:endParaRPr lang="en-CN" b="1" dirty="0"/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zh-CN" altLang="en-US" b="1" dirty="0"/>
          </a:p>
          <a:p>
            <a:pPr lvl="2"/>
            <a:endParaRPr lang="en-CN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C1647BEC-107F-BC4E-894E-D8FC364FC9B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05668" y="2348880"/>
                <a:ext cx="7332663" cy="3394075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norm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0000"/>
                  <a:buFont typeface="Wingdings" pitchFamily="2" charset="2"/>
                  <a:buChar char="v"/>
                  <a:defRPr sz="2400" b="1" kern="1200">
                    <a:solidFill>
                      <a:srgbClr val="0058DA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 eaLnBrk="1" fontAlgn="auto" hangingPunct="1">
                  <a:spcAft>
                    <a:spcPts val="0"/>
                  </a:spcAft>
                  <a:buSzTx/>
                  <a:buFont typeface="Arial" panose="020B0604020202020204" pitchFamily="34" charset="0"/>
                  <a:buChar char="–"/>
                  <a:defRPr/>
                </a:pPr>
                <a:r>
                  <a:rPr lang="zh-CN" altLang="en-US" sz="36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总之</a:t>
                </a:r>
              </a:p>
              <a:p>
                <a:pPr lvl="2" eaLnBrk="1" fontAlgn="auto" hangingPunct="1">
                  <a:spcAft>
                    <a:spcPts val="0"/>
                  </a:spcAft>
                  <a:defRPr/>
                </a:pPr>
                <a:r>
                  <a:rPr lang="en-US" altLang="zh-CN" sz="3200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T(n)=</a:t>
                </a:r>
                <a:r>
                  <a:rPr lang="en-US" altLang="zh-CN" sz="32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Θ</m:t>
                    </m:r>
                  </m:oMath>
                </a14:m>
                <a:r>
                  <a:rPr lang="en-US" altLang="zh-CN" sz="3200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(1)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 if n&lt;c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 lvl="2" eaLnBrk="1" fontAlgn="auto" hangingPunct="1">
                  <a:spcAft>
                    <a:spcPts val="0"/>
                  </a:spcAft>
                  <a:defRPr/>
                </a:pPr>
                <a:r>
                  <a:rPr lang="en-US" altLang="zh-CN" sz="3200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T(n</a:t>
                </a:r>
                <a:r>
                  <a:rPr lang="en-US" altLang="zh-CN" sz="32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)=</a:t>
                </a:r>
                <a:r>
                  <a:rPr lang="en-US" altLang="zh-CN" sz="3200" i="1" dirty="0" err="1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aT</a:t>
                </a:r>
                <a:r>
                  <a:rPr lang="en-US" altLang="zh-CN" sz="3200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(n/b)+D(n)+C(n)  otherwise</a:t>
                </a:r>
                <a:endParaRPr lang="en-US" altLang="zh-CN" sz="3200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lvl="1" algn="just" eaLnBrk="1" fontAlgn="auto" hangingPunct="1">
                  <a:spcAft>
                    <a:spcPts val="0"/>
                  </a:spcAft>
                  <a:buSzTx/>
                  <a:buFont typeface="Arial" panose="020B0604020202020204" pitchFamily="34" charset="0"/>
                  <a:buChar char="–"/>
                  <a:defRPr/>
                </a:pPr>
                <a:r>
                  <a:rPr lang="zh-CN" altLang="en-US" sz="3600" dirty="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求解递归方程</a:t>
                </a:r>
                <a:r>
                  <a:rPr lang="en-US" altLang="zh-CN" sz="36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  <a:ea typeface="华文行楷" panose="02010800040101010101" pitchFamily="2" charset="-122"/>
                  </a:rPr>
                  <a:t>T(n)</a:t>
                </a:r>
              </a:p>
              <a:p>
                <a:pPr lvl="2" algn="just" eaLnBrk="1" fontAlgn="auto" hangingPunct="1">
                  <a:spcAft>
                    <a:spcPts val="0"/>
                  </a:spcAft>
                  <a:defRPr/>
                </a:pPr>
                <a:r>
                  <a:rPr lang="zh-CN" altLang="en-US" sz="3200" b="1" dirty="0"/>
                  <a:t>使用第二章的方法</a:t>
                </a:r>
              </a:p>
            </p:txBody>
          </p:sp>
        </mc:Choice>
        <mc:Fallback xmlns="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C1647BEC-107F-BC4E-894E-D8FC364FC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68" y="2348880"/>
                <a:ext cx="7332663" cy="3394075"/>
              </a:xfrm>
              <a:prstGeom prst="rect">
                <a:avLst/>
              </a:prstGeom>
              <a:blipFill>
                <a:blip r:embed="rId3"/>
                <a:stretch>
                  <a:fillRect t="-3346" r="-190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8599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DC87DE-F4F6-C04F-9376-A87A75E5630D}"/>
              </a:ext>
            </a:extLst>
          </p:cNvPr>
          <p:cNvSpPr txBox="1"/>
          <p:nvPr/>
        </p:nvSpPr>
        <p:spPr>
          <a:xfrm>
            <a:off x="441082" y="116632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</a:rPr>
              <a:t>标准二分查找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altLang="zh-CN" dirty="0">
              <a:solidFill>
                <a:srgbClr val="FF0000"/>
              </a:solidFill>
            </a:endParaRPr>
          </a:p>
          <a:p>
            <a:pPr algn="l"/>
            <a:r>
              <a:rPr lang="zh-CN" altLang="en-US" dirty="0"/>
              <a:t>给定一个单调不减的序列 </a:t>
            </a:r>
            <a:r>
              <a:rPr lang="en-US" altLang="zh-CN" dirty="0"/>
              <a:t>A</a:t>
            </a:r>
            <a:r>
              <a:rPr lang="zh-CN" altLang="en-US" dirty="0"/>
              <a:t>，查找其中含有值为</a:t>
            </a:r>
            <a:r>
              <a:rPr lang="en-US" altLang="zh-CN" dirty="0"/>
              <a:t>key</a:t>
            </a:r>
            <a:r>
              <a:rPr lang="zh-CN" altLang="en-US" dirty="0"/>
              <a:t>的元素。</a:t>
            </a:r>
            <a:endParaRPr lang="en-CN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357B14A8-2B32-D844-A2E3-8366AD17A13F}"/>
              </a:ext>
            </a:extLst>
          </p:cNvPr>
          <p:cNvSpPr txBox="1"/>
          <p:nvPr/>
        </p:nvSpPr>
        <p:spPr>
          <a:xfrm>
            <a:off x="441082" y="836712"/>
            <a:ext cx="6768752" cy="30469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非递归版本：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BinarySearch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low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0,</a:t>
            </a:r>
            <a:r>
              <a:rPr lang="zh-CN" altLang="en-US" sz="16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A.length-1;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While(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&lt; </a:t>
            </a:r>
            <a:r>
              <a:rPr lang="en-US" altLang="zh-CN" sz="16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) Do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mid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low+high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A[mid]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==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key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return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mid;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Else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A[mid]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key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mid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Else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mid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Return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；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当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low&gt;high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时表示查找空间为空，没找到</a:t>
            </a:r>
            <a:endParaRPr lang="en-US" altLang="zh-CN" sz="1600" b="1" dirty="0">
              <a:solidFill>
                <a:schemeClr val="accent2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5C7E31DF-DCDB-7E42-B633-DFB907CF08E3}"/>
              </a:ext>
            </a:extLst>
          </p:cNvPr>
          <p:cNvSpPr txBox="1"/>
          <p:nvPr/>
        </p:nvSpPr>
        <p:spPr>
          <a:xfrm>
            <a:off x="441082" y="4057233"/>
            <a:ext cx="6768752" cy="28007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递归版本：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eaLnBrk="1" hangingPunct="1">
              <a:spcBef>
                <a:spcPct val="0"/>
              </a:spcBef>
              <a:buNone/>
            </a:pP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BinarySearch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key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low,</a:t>
            </a:r>
            <a:r>
              <a:rPr lang="zh-CN" altLang="en-US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high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return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-1;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mid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low+high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/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A[mid]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==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key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return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mid;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Else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A[mid]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&gt;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key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return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BinarySearch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(key,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low,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mid-1);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Else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</a:t>
            </a:r>
          </a:p>
          <a:p>
            <a:pPr marL="457200" lvl="0" indent="-457200" eaLnBrk="1" hangingPunct="1">
              <a:spcBef>
                <a:spcPct val="0"/>
              </a:spcBef>
              <a:buAutoNum type="arabicPeriod"/>
            </a:pP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return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 err="1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BinarySearch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(key,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mid+1,</a:t>
            </a:r>
            <a:r>
              <a:rPr lang="zh-CN" altLang="en-US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high);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9D79B-36A2-CC49-95C7-27149A405654}"/>
              </a:ext>
            </a:extLst>
          </p:cNvPr>
          <p:cNvSpPr txBox="1"/>
          <p:nvPr/>
        </p:nvSpPr>
        <p:spPr>
          <a:xfrm>
            <a:off x="5589654" y="2564904"/>
            <a:ext cx="1512168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CN" sz="14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递归</a:t>
            </a:r>
            <a:r>
              <a:rPr lang="zh-CN" altLang="en-US" sz="14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版本怎么写？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325" y="577850"/>
            <a:ext cx="8915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最坏情况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800" dirty="0">
                <a:latin typeface="宋体" panose="02010600030101010101" pitchFamily="2" charset="-122"/>
              </a:rPr>
              <a:t>搜索到区间只剩下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一个元素</a:t>
            </a:r>
            <a:r>
              <a:rPr lang="pt-BR" altLang="zh-CN" sz="4400" dirty="0" err="1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pt-BR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(n)=T(n/2)+</a:t>
            </a:r>
            <a:r>
              <a:rPr lang="pt-BR" altLang="zh-CN" sz="4400" dirty="0">
                <a:cs typeface="Times New Roman" panose="02020603050405020304" pitchFamily="18" charset="0"/>
              </a:rPr>
              <a:t>O</a:t>
            </a:r>
            <a:r>
              <a:rPr lang="pt-BR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</a:p>
          <a:p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箭头: 下 5"/>
          <p:cNvSpPr/>
          <p:nvPr/>
        </p:nvSpPr>
        <p:spPr>
          <a:xfrm>
            <a:off x="4241447" y="2564904"/>
            <a:ext cx="553155" cy="1388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主定理</a:t>
            </a:r>
          </a:p>
        </p:txBody>
      </p:sp>
      <p:sp>
        <p:nvSpPr>
          <p:cNvPr id="7" name="矩形 6"/>
          <p:cNvSpPr/>
          <p:nvPr/>
        </p:nvSpPr>
        <p:spPr>
          <a:xfrm>
            <a:off x="3444127" y="4293096"/>
            <a:ext cx="2255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T(n)=O(</a:t>
            </a:r>
            <a:r>
              <a:rPr lang="en-US" altLang="zh-CN" sz="2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logn</a:t>
            </a:r>
            <a:r>
              <a:rPr lang="en-US" altLang="zh-CN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84657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/>
        </p:nvSpPr>
        <p:spPr>
          <a:xfrm>
            <a:off x="74930" y="326390"/>
            <a:ext cx="1909445" cy="60579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思考题</a:t>
            </a:r>
            <a:r>
              <a:rPr lang="en-US" altLang="zh-CN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zh-CN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zh-CN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742EF-191B-1B49-80F1-0ABB7EA5E5C7}"/>
              </a:ext>
            </a:extLst>
          </p:cNvPr>
          <p:cNvSpPr txBox="1"/>
          <p:nvPr/>
        </p:nvSpPr>
        <p:spPr>
          <a:xfrm>
            <a:off x="2051720" y="429230"/>
            <a:ext cx="2880320" cy="46166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平面最近点对问题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05226-0EFA-324A-BFC1-2AFAAC15E7A4}"/>
              </a:ext>
            </a:extLst>
          </p:cNvPr>
          <p:cNvSpPr txBox="1"/>
          <p:nvPr/>
        </p:nvSpPr>
        <p:spPr>
          <a:xfrm>
            <a:off x="1331640" y="3036862"/>
            <a:ext cx="5112568" cy="1015663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暴力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求解：</a:t>
            </a:r>
            <a:endParaRPr lang="en-US" altLang="zh-CN" sz="2000" b="1" dirty="0">
              <a:solidFill>
                <a:schemeClr val="accent2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依次计算所有的点对距离，然后取最小值。</a:t>
            </a:r>
            <a:endParaRPr lang="en-US" altLang="zh-CN" sz="2000" b="1" dirty="0">
              <a:solidFill>
                <a:schemeClr val="accent2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复杂度：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O(n</a:t>
            </a:r>
            <a:r>
              <a:rPr lang="en-US" altLang="zh-CN" sz="2000" b="1" baseline="30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F7E2C-FA09-4A43-95A6-F2B45A5ECEF0}"/>
              </a:ext>
            </a:extLst>
          </p:cNvPr>
          <p:cNvSpPr txBox="1"/>
          <p:nvPr/>
        </p:nvSpPr>
        <p:spPr>
          <a:xfrm>
            <a:off x="1331640" y="4912228"/>
            <a:ext cx="144016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分治算法？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AB637703-50AD-1D44-B8E1-94971D2BFFA9}"/>
              </a:ext>
            </a:extLst>
          </p:cNvPr>
          <p:cNvSpPr txBox="1"/>
          <p:nvPr/>
        </p:nvSpPr>
        <p:spPr>
          <a:xfrm>
            <a:off x="323528" y="1099007"/>
            <a:ext cx="7866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给定平面上的</a:t>
            </a:r>
            <a:r>
              <a:rPr lang="en-US" altLang="zh-CN" sz="2000" dirty="0"/>
              <a:t>n</a:t>
            </a:r>
            <a:r>
              <a:rPr lang="zh-CN" altLang="en-US" sz="2000" dirty="0"/>
              <a:t>个点，用</a:t>
            </a:r>
            <a:r>
              <a:rPr lang="en-US" altLang="zh-CN" sz="2000" dirty="0"/>
              <a:t>O(</a:t>
            </a:r>
            <a:r>
              <a:rPr lang="en-US" altLang="zh-CN" sz="2000" dirty="0" err="1"/>
              <a:t>nlogn</a:t>
            </a:r>
            <a:r>
              <a:rPr lang="en-US" altLang="zh-CN" sz="2000" dirty="0"/>
              <a:t>)</a:t>
            </a:r>
            <a:r>
              <a:rPr lang="zh-CN" altLang="en-US" sz="2000" dirty="0"/>
              <a:t>的时间复杂度求出距离最近的两点距离，写出伪代码。</a:t>
            </a:r>
            <a:endParaRPr lang="en-US" altLang="zh-CN" sz="2000" dirty="0"/>
          </a:p>
          <a:p>
            <a:pPr algn="just"/>
            <a:r>
              <a:rPr lang="zh-CN" altLang="en-US" sz="2000" dirty="0"/>
              <a:t>例如：</a:t>
            </a:r>
            <a:r>
              <a:rPr lang="en-US" altLang="zh-CN" sz="2000" dirty="0"/>
              <a:t>Input:</a:t>
            </a:r>
            <a:r>
              <a:rPr lang="zh-CN" altLang="en-US" sz="2000" dirty="0"/>
              <a:t> </a:t>
            </a:r>
            <a:r>
              <a:rPr lang="en-US" altLang="zh-CN" sz="2000" dirty="0"/>
              <a:t>n=5,</a:t>
            </a:r>
            <a:r>
              <a:rPr lang="zh-CN" altLang="en-US" sz="2000" dirty="0"/>
              <a:t> </a:t>
            </a:r>
            <a:r>
              <a:rPr lang="en-US" altLang="zh-CN" sz="2000" dirty="0"/>
              <a:t>A={(0,2),</a:t>
            </a:r>
            <a:r>
              <a:rPr lang="zh-CN" altLang="en-US" sz="2000" dirty="0"/>
              <a:t> </a:t>
            </a:r>
            <a:r>
              <a:rPr lang="en-US" altLang="zh-CN" sz="2000" dirty="0"/>
              <a:t>(6,67),</a:t>
            </a:r>
            <a:r>
              <a:rPr lang="zh-CN" altLang="en-US" sz="2000" dirty="0"/>
              <a:t> </a:t>
            </a:r>
            <a:r>
              <a:rPr lang="en-US" altLang="zh-CN" sz="2000" dirty="0"/>
              <a:t>(43,71),</a:t>
            </a:r>
            <a:r>
              <a:rPr lang="zh-CN" altLang="en-US" sz="2000" dirty="0"/>
              <a:t> </a:t>
            </a:r>
            <a:r>
              <a:rPr lang="en-US" altLang="zh-CN" sz="2000" dirty="0"/>
              <a:t>(39,107),</a:t>
            </a:r>
            <a:r>
              <a:rPr lang="zh-CN" altLang="en-US" sz="2000" dirty="0"/>
              <a:t> </a:t>
            </a:r>
            <a:r>
              <a:rPr lang="en-US" altLang="zh-CN" sz="2000" dirty="0"/>
              <a:t>(189,140)}</a:t>
            </a:r>
          </a:p>
          <a:p>
            <a:pPr algn="just"/>
            <a:r>
              <a:rPr lang="zh-CN" altLang="en-US" sz="2000" dirty="0"/>
              <a:t>            </a:t>
            </a:r>
            <a:r>
              <a:rPr lang="en-US" altLang="zh-CN" sz="2000" dirty="0"/>
              <a:t>Output:</a:t>
            </a:r>
            <a:r>
              <a:rPr lang="zh-CN" altLang="en-US" sz="2000" dirty="0"/>
              <a:t> </a:t>
            </a:r>
            <a:r>
              <a:rPr lang="en-US" altLang="zh-CN" sz="2000" dirty="0"/>
              <a:t>36.22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/>
        </p:nvSpPr>
        <p:spPr>
          <a:xfrm>
            <a:off x="74930" y="326390"/>
            <a:ext cx="1909445" cy="60579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思考题</a:t>
            </a:r>
            <a:r>
              <a:rPr lang="en-US" altLang="zh-CN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zh-CN" alt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zh-CN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742EF-191B-1B49-80F1-0ABB7EA5E5C7}"/>
              </a:ext>
            </a:extLst>
          </p:cNvPr>
          <p:cNvSpPr txBox="1"/>
          <p:nvPr/>
        </p:nvSpPr>
        <p:spPr>
          <a:xfrm>
            <a:off x="2051720" y="429230"/>
            <a:ext cx="2880320" cy="46166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平面最近点对问题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F7E2C-FA09-4A43-95A6-F2B45A5ECEF0}"/>
              </a:ext>
            </a:extLst>
          </p:cNvPr>
          <p:cNvSpPr txBox="1"/>
          <p:nvPr/>
        </p:nvSpPr>
        <p:spPr>
          <a:xfrm>
            <a:off x="1029652" y="2852936"/>
            <a:ext cx="6566684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分治算法：</a:t>
            </a:r>
            <a:endParaRPr lang="en-US" altLang="zh-CN" sz="2000" b="1" dirty="0">
              <a:solidFill>
                <a:schemeClr val="accent2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将点分成两个集合，分别求出两个集合中的最近点对距离，然后取最小值，这样对吗？</a:t>
            </a:r>
            <a:endParaRPr lang="en-US" altLang="zh-CN" sz="2000" b="1" dirty="0">
              <a:solidFill>
                <a:schemeClr val="accent2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没有考虑两个集合中分别取一个点的最近点对。</a:t>
            </a:r>
            <a:endParaRPr lang="en-US" altLang="zh-CN" sz="2000" b="1" dirty="0">
              <a:solidFill>
                <a:schemeClr val="accent2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43E85-666D-D34D-8BAB-9F442D212313}"/>
              </a:ext>
            </a:extLst>
          </p:cNvPr>
          <p:cNvSpPr txBox="1"/>
          <p:nvPr/>
        </p:nvSpPr>
        <p:spPr>
          <a:xfrm>
            <a:off x="1029652" y="4490108"/>
            <a:ext cx="5112568" cy="1631216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 err="1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Closest_pair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(A)</a:t>
            </a:r>
          </a:p>
          <a:p>
            <a:pPr algn="l"/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Divide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into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two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sets: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2000" b="1" dirty="0">
              <a:solidFill>
                <a:schemeClr val="accent2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min(</a:t>
            </a:r>
            <a:r>
              <a:rPr lang="en-US" altLang="zh-CN" sz="2000" b="1" dirty="0" err="1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Closest_pair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Closest_pair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l"/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Calculate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closest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pair,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which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one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point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other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point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CC766015-95D8-E44D-8102-F3F757E86D2C}"/>
              </a:ext>
            </a:extLst>
          </p:cNvPr>
          <p:cNvSpPr txBox="1"/>
          <p:nvPr/>
        </p:nvSpPr>
        <p:spPr>
          <a:xfrm>
            <a:off x="323528" y="1099007"/>
            <a:ext cx="7866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给定平面上的</a:t>
            </a:r>
            <a:r>
              <a:rPr lang="en-US" altLang="zh-CN" sz="2000" dirty="0"/>
              <a:t>n</a:t>
            </a:r>
            <a:r>
              <a:rPr lang="zh-CN" altLang="en-US" sz="2000" dirty="0"/>
              <a:t>个点，用</a:t>
            </a:r>
            <a:r>
              <a:rPr lang="en-US" altLang="zh-CN" sz="2000" dirty="0"/>
              <a:t>O(</a:t>
            </a:r>
            <a:r>
              <a:rPr lang="en-US" altLang="zh-CN" sz="2000" dirty="0" err="1"/>
              <a:t>nlogn</a:t>
            </a:r>
            <a:r>
              <a:rPr lang="en-US" altLang="zh-CN" sz="2000" dirty="0"/>
              <a:t>)</a:t>
            </a:r>
            <a:r>
              <a:rPr lang="zh-CN" altLang="en-US" sz="2000" dirty="0"/>
              <a:t>的时间复杂度求出距离最近的两点距离，写出伪代码。</a:t>
            </a:r>
            <a:endParaRPr lang="en-US" altLang="zh-CN" sz="2000" dirty="0"/>
          </a:p>
          <a:p>
            <a:pPr algn="just"/>
            <a:r>
              <a:rPr lang="zh-CN" altLang="en-US" sz="2000" dirty="0"/>
              <a:t>例如：</a:t>
            </a:r>
            <a:r>
              <a:rPr lang="en-US" altLang="zh-CN" sz="2000" dirty="0"/>
              <a:t>Input:</a:t>
            </a:r>
            <a:r>
              <a:rPr lang="zh-CN" altLang="en-US" sz="2000" dirty="0"/>
              <a:t> </a:t>
            </a:r>
            <a:r>
              <a:rPr lang="en-US" altLang="zh-CN" sz="2000" dirty="0"/>
              <a:t>n=5,</a:t>
            </a:r>
            <a:r>
              <a:rPr lang="zh-CN" altLang="en-US" sz="2000" dirty="0"/>
              <a:t> </a:t>
            </a:r>
            <a:r>
              <a:rPr lang="en-US" altLang="zh-CN" sz="2000" dirty="0"/>
              <a:t>A={(0,2),</a:t>
            </a:r>
            <a:r>
              <a:rPr lang="zh-CN" altLang="en-US" sz="2000" dirty="0"/>
              <a:t> </a:t>
            </a:r>
            <a:r>
              <a:rPr lang="en-US" altLang="zh-CN" sz="2000" dirty="0"/>
              <a:t>(6,67),</a:t>
            </a:r>
            <a:r>
              <a:rPr lang="zh-CN" altLang="en-US" sz="2000" dirty="0"/>
              <a:t> </a:t>
            </a:r>
            <a:r>
              <a:rPr lang="en-US" altLang="zh-CN" sz="2000" dirty="0"/>
              <a:t>(43,71),</a:t>
            </a:r>
            <a:r>
              <a:rPr lang="zh-CN" altLang="en-US" sz="2000" dirty="0"/>
              <a:t> </a:t>
            </a:r>
            <a:r>
              <a:rPr lang="en-US" altLang="zh-CN" sz="2000" dirty="0"/>
              <a:t>(39,107),</a:t>
            </a:r>
            <a:r>
              <a:rPr lang="zh-CN" altLang="en-US" sz="2000" dirty="0"/>
              <a:t> </a:t>
            </a:r>
            <a:r>
              <a:rPr lang="en-US" altLang="zh-CN" sz="2000" dirty="0"/>
              <a:t>(189,140)}</a:t>
            </a:r>
          </a:p>
          <a:p>
            <a:pPr algn="just"/>
            <a:r>
              <a:rPr lang="zh-CN" altLang="en-US" sz="2000" dirty="0"/>
              <a:t>            </a:t>
            </a:r>
            <a:r>
              <a:rPr lang="en-US" altLang="zh-CN" sz="2000" dirty="0"/>
              <a:t>Output:</a:t>
            </a:r>
            <a:r>
              <a:rPr lang="zh-CN" altLang="en-US" sz="2000" dirty="0"/>
              <a:t> </a:t>
            </a:r>
            <a:r>
              <a:rPr lang="en-US" altLang="zh-CN" sz="2000" dirty="0"/>
              <a:t>36.22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364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43508" y="800124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按照</a:t>
            </a:r>
            <a:r>
              <a:rPr lang="en-US" altLang="zh-CN" sz="2800" dirty="0"/>
              <a:t>X</a:t>
            </a:r>
            <a:r>
              <a:rPr lang="zh-CN" altLang="en-US" sz="2800" dirty="0"/>
              <a:t>坐标排序，根据</a:t>
            </a:r>
            <a:r>
              <a:rPr lang="en-US" altLang="zh-CN" sz="2800" dirty="0"/>
              <a:t>x</a:t>
            </a:r>
            <a:r>
              <a:rPr lang="zh-CN" altLang="en-US" sz="2800" dirty="0"/>
              <a:t>坐标中位数</a:t>
            </a:r>
            <a:r>
              <a:rPr lang="en-US" altLang="zh-CN" sz="2800" dirty="0" err="1"/>
              <a:t>x</a:t>
            </a:r>
            <a:r>
              <a:rPr lang="en-US" altLang="zh-CN" sz="2800" baseline="-25000" dirty="0" err="1"/>
              <a:t>m</a:t>
            </a:r>
            <a:r>
              <a:rPr lang="zh-CN" altLang="en-US" sz="2800" dirty="0"/>
              <a:t>分为左右两个部分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0768"/>
            <a:ext cx="7175663" cy="5013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50DB9D-D246-2A45-9986-27F7666C41B3}"/>
              </a:ext>
            </a:extLst>
          </p:cNvPr>
          <p:cNvSpPr txBox="1"/>
          <p:nvPr/>
        </p:nvSpPr>
        <p:spPr>
          <a:xfrm>
            <a:off x="179512" y="137429"/>
            <a:ext cx="2363590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怎么分成两个集合？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8735" y="340732"/>
            <a:ext cx="7866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继续划分子问题，直到左右区域只剩下两个点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5CC39C-F67E-934D-BACB-6AB4EF362FCD}"/>
              </a:ext>
            </a:extLst>
          </p:cNvPr>
          <p:cNvGrpSpPr/>
          <p:nvPr/>
        </p:nvGrpSpPr>
        <p:grpSpPr>
          <a:xfrm>
            <a:off x="1331640" y="1628800"/>
            <a:ext cx="6096000" cy="4572000"/>
            <a:chOff x="2151119" y="1734670"/>
            <a:chExt cx="6096000" cy="4572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119" y="1734670"/>
              <a:ext cx="6096000" cy="4572000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3661672" y="1909482"/>
              <a:ext cx="0" cy="4007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2720377" y="5177118"/>
              <a:ext cx="61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A1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82059" y="2906379"/>
              <a:ext cx="61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A2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46165" y="2232247"/>
              <a:ext cx="61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A3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98516" y="416859"/>
            <a:ext cx="8146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计算左区域的最小距离</a:t>
            </a:r>
            <a:r>
              <a:rPr lang="en-US" altLang="zh-CN" sz="2800" dirty="0"/>
              <a:t>d</a:t>
            </a:r>
            <a:r>
              <a:rPr lang="en-US" altLang="zh-CN" sz="2800" baseline="-25000" dirty="0">
                <a:solidFill>
                  <a:schemeClr val="tx1"/>
                </a:solidFill>
                <a:uFillTx/>
              </a:rPr>
              <a:t>1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507695"/>
            <a:ext cx="7073277" cy="490432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2565" y="185420"/>
            <a:ext cx="8738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计算右区域的最小距离</a:t>
            </a:r>
            <a:r>
              <a:rPr lang="en-US" altLang="zh-CN" sz="2800" dirty="0"/>
              <a:t>d</a:t>
            </a:r>
            <a:r>
              <a:rPr lang="en-US" altLang="zh-CN" sz="2800" baseline="-25000" dirty="0">
                <a:solidFill>
                  <a:schemeClr val="tx1"/>
                </a:solidFill>
                <a:uFillTx/>
              </a:rPr>
              <a:t>2</a:t>
            </a:r>
            <a:r>
              <a:rPr lang="en-US" altLang="zh-CN" sz="2800" dirty="0"/>
              <a:t> </a:t>
            </a:r>
            <a:r>
              <a:rPr lang="zh-CN" altLang="en-US" sz="2800" dirty="0"/>
              <a:t>，因此左右两个区域的最小距离</a:t>
            </a:r>
            <a:r>
              <a:rPr lang="en-US" altLang="zh-CN" sz="2800" dirty="0"/>
              <a:t>d = min{d</a:t>
            </a:r>
            <a:r>
              <a:rPr lang="en-US" altLang="zh-CN" sz="2800" baseline="-25000" dirty="0">
                <a:solidFill>
                  <a:schemeClr val="tx1"/>
                </a:solidFill>
                <a:uFillTx/>
              </a:rPr>
              <a:t>1</a:t>
            </a:r>
            <a:r>
              <a:rPr lang="en-US" altLang="zh-CN" sz="2800" dirty="0"/>
              <a:t>,d</a:t>
            </a:r>
            <a:r>
              <a:rPr lang="en-US" altLang="zh-CN" sz="2800" baseline="-25000" dirty="0">
                <a:solidFill>
                  <a:schemeClr val="tx1"/>
                </a:solidFill>
                <a:uFillTx/>
              </a:rPr>
              <a:t>2</a:t>
            </a:r>
            <a:r>
              <a:rPr lang="en-US" altLang="zh-CN" sz="2800" dirty="0"/>
              <a:t>}</a:t>
            </a:r>
            <a:endParaRPr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28800"/>
            <a:ext cx="7073277" cy="4904323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1701979"/>
            <a:ext cx="91890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根据</a:t>
            </a:r>
            <a:r>
              <a:rPr lang="en-US" altLang="zh-CN" sz="2800" dirty="0"/>
              <a:t>y</a:t>
            </a:r>
            <a:r>
              <a:rPr lang="zh-CN" altLang="en-US" sz="2800" dirty="0"/>
              <a:t>坐标值从小到大排序，然后从下往上寻找在</a:t>
            </a:r>
            <a:r>
              <a:rPr lang="en-US" altLang="zh-CN" sz="2800" dirty="0"/>
              <a:t> x</a:t>
            </a:r>
            <a:r>
              <a:rPr lang="zh-CN" altLang="en-US" sz="2800" dirty="0"/>
              <a:t>∈</a:t>
            </a:r>
            <a:r>
              <a:rPr lang="en-US" altLang="zh-CN" sz="2800" dirty="0"/>
              <a:t>[</a:t>
            </a:r>
            <a:r>
              <a:rPr lang="en-US" altLang="zh-CN" sz="2800" dirty="0" err="1"/>
              <a:t>x</a:t>
            </a:r>
            <a:r>
              <a:rPr lang="en-US" altLang="zh-CN" sz="2800" baseline="-25000" dirty="0" err="1"/>
              <a:t>m</a:t>
            </a:r>
            <a:r>
              <a:rPr lang="en-US" altLang="zh-CN" sz="2800" dirty="0" err="1"/>
              <a:t>-d,x</a:t>
            </a:r>
            <a:r>
              <a:rPr lang="en-US" altLang="zh-CN" sz="2800" baseline="-25000" dirty="0" err="1"/>
              <a:t>m</a:t>
            </a:r>
            <a:r>
              <a:rPr lang="en-US" altLang="zh-CN" sz="2800" dirty="0" err="1"/>
              <a:t>+d</a:t>
            </a:r>
            <a:r>
              <a:rPr lang="en-US" altLang="zh-CN" sz="2800" dirty="0"/>
              <a:t>]</a:t>
            </a:r>
            <a:r>
              <a:rPr lang="zh-CN" altLang="en-US" sz="2800" dirty="0"/>
              <a:t>范围内的点</a:t>
            </a:r>
            <a:r>
              <a:rPr lang="en-US" altLang="zh-CN" sz="2800" dirty="0"/>
              <a:t>. d=min(d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, d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)</a:t>
            </a: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651060"/>
            <a:ext cx="6192688" cy="4168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96A45-6286-0B42-B59C-F4F0899D8FBC}"/>
              </a:ext>
            </a:extLst>
          </p:cNvPr>
          <p:cNvSpPr txBox="1"/>
          <p:nvPr/>
        </p:nvSpPr>
        <p:spPr>
          <a:xfrm>
            <a:off x="467544" y="38784"/>
            <a:ext cx="5112568" cy="1631216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 err="1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Closest_pair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(A)</a:t>
            </a:r>
          </a:p>
          <a:p>
            <a:pPr algn="l"/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Divide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into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two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sets: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2000" b="1" dirty="0">
              <a:solidFill>
                <a:schemeClr val="accent2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min(</a:t>
            </a:r>
            <a:r>
              <a:rPr lang="en-US" altLang="zh-CN" sz="2000" b="1" dirty="0" err="1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Closest_pair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err="1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Closest_pair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algn="l"/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Calculate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closest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pair,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which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one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point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other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point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zh-CN" altLang="en-US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solidFill>
                  <a:schemeClr val="accent2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C339C-B185-B847-B89E-650291B83AAA}"/>
              </a:ext>
            </a:extLst>
          </p:cNvPr>
          <p:cNvSpPr txBox="1"/>
          <p:nvPr/>
        </p:nvSpPr>
        <p:spPr>
          <a:xfrm>
            <a:off x="5148064" y="112474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How</a:t>
            </a:r>
            <a:r>
              <a:rPr lang="zh-CN" altLang="en-US" dirty="0"/>
              <a:t>？</a:t>
            </a:r>
            <a:endParaRPr lang="en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83568" y="188640"/>
            <a:ext cx="8048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dirty="0"/>
              <a:t>对于在</a:t>
            </a:r>
            <a:r>
              <a:rPr lang="en-US" altLang="zh-CN" sz="2800" dirty="0"/>
              <a:t>x</a:t>
            </a:r>
            <a:r>
              <a:rPr lang="zh-CN" altLang="en-US" sz="2800" dirty="0"/>
              <a:t>∈</a:t>
            </a:r>
            <a:r>
              <a:rPr lang="en-US" altLang="zh-CN" sz="2800" dirty="0"/>
              <a:t>[</a:t>
            </a:r>
            <a:r>
              <a:rPr lang="en-US" altLang="zh-CN" sz="2800" dirty="0" err="1"/>
              <a:t>m-d,m+d</a:t>
            </a:r>
            <a:r>
              <a:rPr lang="en-US" altLang="zh-CN" sz="2800" dirty="0"/>
              <a:t>]</a:t>
            </a:r>
            <a:r>
              <a:rPr lang="zh-CN" altLang="en-US" sz="2800" dirty="0"/>
              <a:t>范围内的每一个点（例如</a:t>
            </a:r>
            <a:r>
              <a:rPr lang="en-US" altLang="zh-CN" sz="2800" dirty="0"/>
              <a:t>A2(x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,y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)</a:t>
            </a:r>
            <a:r>
              <a:rPr lang="zh-CN" altLang="en-US" sz="2800" dirty="0"/>
              <a:t>），寻找在</a:t>
            </a:r>
            <a:r>
              <a:rPr lang="en-US" altLang="zh-CN" sz="2800" dirty="0"/>
              <a:t>y</a:t>
            </a:r>
            <a:r>
              <a:rPr lang="zh-CN" altLang="en-US" sz="2800" dirty="0"/>
              <a:t> ∈</a:t>
            </a:r>
            <a:r>
              <a:rPr lang="en-US" altLang="zh-CN" sz="2800" dirty="0"/>
              <a:t>[y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-d,y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+d]</a:t>
            </a:r>
            <a:r>
              <a:rPr lang="zh-CN" altLang="en-US" sz="2800" dirty="0"/>
              <a:t>范围内的点，并依次计算</a:t>
            </a:r>
            <a:r>
              <a:rPr lang="en-US" altLang="zh-CN" sz="2800" dirty="0"/>
              <a:t>A2</a:t>
            </a:r>
            <a:r>
              <a:rPr lang="zh-CN" altLang="en-US" sz="2800" dirty="0"/>
              <a:t>与</a:t>
            </a:r>
            <a:r>
              <a:rPr lang="en-US" altLang="zh-CN" sz="2800" dirty="0"/>
              <a:t>y</a:t>
            </a:r>
            <a:r>
              <a:rPr lang="zh-CN" altLang="en-US" sz="2800" dirty="0"/>
              <a:t> ∈</a:t>
            </a:r>
            <a:r>
              <a:rPr lang="en-US" altLang="zh-CN" sz="2800" dirty="0"/>
              <a:t>[y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-d,y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+d]</a:t>
            </a:r>
            <a:r>
              <a:rPr lang="zh-CN" altLang="en-US" sz="2800" dirty="0"/>
              <a:t>范围内的点的距离</a:t>
            </a:r>
            <a:r>
              <a:rPr lang="en-US" altLang="zh-CN" sz="2800" dirty="0"/>
              <a:t>d’</a:t>
            </a:r>
            <a:r>
              <a:rPr lang="zh-CN" altLang="en-US" sz="2800" dirty="0"/>
              <a:t>，若存在距离</a:t>
            </a:r>
            <a:r>
              <a:rPr lang="en-US" altLang="zh-CN" sz="2800" dirty="0">
                <a:cs typeface="Times New Roman" panose="02020603050405020304" pitchFamily="18" charset="0"/>
              </a:rPr>
              <a:t>d’&lt;d</a:t>
            </a:r>
            <a:r>
              <a:rPr lang="en-US" altLang="zh-CN" sz="2800" dirty="0"/>
              <a:t>,</a:t>
            </a:r>
            <a:r>
              <a:rPr lang="zh-CN" altLang="en-US" sz="2800" dirty="0"/>
              <a:t>则</a:t>
            </a:r>
            <a:r>
              <a:rPr lang="en-US" altLang="zh-CN" sz="2800" dirty="0"/>
              <a:t>d = d’</a:t>
            </a:r>
            <a:r>
              <a:rPr lang="zh-CN" altLang="en-US" sz="2800" dirty="0"/>
              <a:t>。</a:t>
            </a:r>
            <a:endParaRPr lang="en-US" altLang="zh-CN" sz="2800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33105"/>
            <a:ext cx="5762822" cy="3919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5FFD09-283C-1441-A153-20E028008869}"/>
              </a:ext>
            </a:extLst>
          </p:cNvPr>
          <p:cNvSpPr txBox="1"/>
          <p:nvPr/>
        </p:nvSpPr>
        <p:spPr>
          <a:xfrm>
            <a:off x="5220072" y="1549241"/>
            <a:ext cx="3672408" cy="1015663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000" b="0" i="0" dirty="0">
                <a:solidFill>
                  <a:srgbClr val="FF0000"/>
                </a:solidFill>
                <a:effectLst/>
                <a:latin typeface="-apple-system"/>
              </a:rPr>
              <a:t>如果两个点的纵坐标的差的绝对值大于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-apple-system"/>
              </a:rPr>
              <a:t>d，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-apple-system"/>
              </a:rPr>
              <a:t>那么它们间的距离也一定</a:t>
            </a:r>
            <a:r>
              <a:rPr lang="zh-CN" altLang="en-US" sz="2000" dirty="0">
                <a:solidFill>
                  <a:srgbClr val="FF0000"/>
                </a:solidFill>
                <a:latin typeface="-apple-system"/>
              </a:rPr>
              <a:t>大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-apple-system"/>
              </a:rPr>
              <a:t>于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-apple-system"/>
              </a:rPr>
              <a:t>d。</a:t>
            </a:r>
            <a:endParaRPr lang="en-CN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828F-5DAA-1A41-BF68-8CEBD551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-and-Conquer</a:t>
            </a:r>
            <a:r>
              <a:rPr lang="zh-CN" altLang="en-US" dirty="0"/>
              <a:t> 技术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86EFF-0059-1A47-A746-3F8FE525E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分治算法实例</a:t>
            </a:r>
          </a:p>
          <a:p>
            <a:pPr lvl="1"/>
            <a:endParaRPr lang="en-CN" dirty="0"/>
          </a:p>
          <a:p>
            <a:pPr lvl="1"/>
            <a:r>
              <a:rPr lang="en-CN" dirty="0"/>
              <a:t>求Max和Min问题</a:t>
            </a:r>
          </a:p>
          <a:p>
            <a:pPr lvl="1"/>
            <a:endParaRPr lang="en-CN" dirty="0"/>
          </a:p>
          <a:p>
            <a:pPr lvl="1"/>
            <a:r>
              <a:rPr lang="en-CN" dirty="0"/>
              <a:t>大数乘法</a:t>
            </a:r>
          </a:p>
          <a:p>
            <a:pPr lvl="1"/>
            <a:endParaRPr lang="en-US" altLang="zh-CN" dirty="0"/>
          </a:p>
          <a:p>
            <a:pPr lvl="1"/>
            <a:r>
              <a:rPr lang="en-CN" dirty="0"/>
              <a:t>Chessboard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中位数问题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645867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14400" y="553156"/>
                <a:ext cx="8794044" cy="6215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4000" dirty="0" err="1"/>
                  <a:t>closest_pair</a:t>
                </a:r>
                <a:r>
                  <a:rPr lang="en-US" altLang="zh-CN" sz="4000" dirty="0"/>
                  <a:t>(A)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If </a:t>
                </a:r>
                <a:r>
                  <a:rPr lang="en-US" altLang="zh-CN" sz="2000" dirty="0" err="1"/>
                  <a:t>A.size</a:t>
                </a:r>
                <a:r>
                  <a:rPr lang="en-US" altLang="zh-CN" sz="2000" dirty="0"/>
                  <a:t>&lt;=1 return INF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 err="1"/>
                  <a:t>sort_by_x</a:t>
                </a:r>
                <a:r>
                  <a:rPr lang="en-US" altLang="zh-CN" sz="2000" dirty="0"/>
                  <a:t>(A)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A.size</a:t>
                </a:r>
                <a:r>
                  <a:rPr lang="en-US" altLang="zh-CN" sz="2000" dirty="0"/>
                  <a:t>/2;  x= A[m].first</a:t>
                </a:r>
                <a:r>
                  <a:rPr lang="zh-CN" altLang="en-US" sz="2000" dirty="0"/>
                  <a:t>     </a:t>
                </a:r>
                <a:r>
                  <a:rPr lang="en-US" altLang="zh-CN" sz="2000" dirty="0"/>
                  <a:t>//</a:t>
                </a:r>
                <a:r>
                  <a:rPr lang="zh-CN" altLang="en-US" sz="2000" dirty="0"/>
                  <a:t> 横坐标中位数</a:t>
                </a:r>
                <a:endParaRPr lang="en-US" altLang="zh-CN" sz="2000" dirty="0"/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d = min(</a:t>
                </a:r>
                <a:r>
                  <a:rPr lang="en-US" altLang="zh-CN" sz="2000" dirty="0" err="1"/>
                  <a:t>closest_pair</a:t>
                </a:r>
                <a:r>
                  <a:rPr lang="en-US" altLang="zh-CN" sz="2000" dirty="0"/>
                  <a:t>(A[0..m]),</a:t>
                </a:r>
                <a:r>
                  <a:rPr lang="en-US" altLang="zh-CN" sz="2000" dirty="0" err="1"/>
                  <a:t>closest_pair</a:t>
                </a:r>
                <a:r>
                  <a:rPr lang="en-US" altLang="zh-CN" sz="2000" dirty="0"/>
                  <a:t>(A[m+1..n]))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 err="1"/>
                  <a:t>sort_by_y</a:t>
                </a:r>
                <a:r>
                  <a:rPr lang="en-US" altLang="zh-CN" sz="2000" dirty="0"/>
                  <a:t>(A)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B = []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For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 = 1 to n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If |A[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].first-x|&gt;=d continue;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//</a:t>
                </a:r>
                <a:r>
                  <a:rPr lang="zh-CN" altLang="en-US" sz="2000" dirty="0"/>
                  <a:t>过滤</a:t>
                </a:r>
                <a:r>
                  <a:rPr lang="en-US" altLang="zh-CN" sz="2000" dirty="0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∉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000" dirty="0" err="1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 dirty="0" err="1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000" dirty="0" err="1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-d,x</a:t>
                </a:r>
                <a:r>
                  <a:rPr lang="en-US" altLang="zh-CN" sz="2000" baseline="-25000" dirty="0" err="1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000" dirty="0" err="1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+d</a:t>
                </a:r>
                <a:r>
                  <a:rPr lang="en-US" altLang="zh-CN" sz="2000" dirty="0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]</a:t>
                </a:r>
                <a:endParaRPr lang="en-US" altLang="zh-CN" sz="2000" dirty="0"/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for j=0 to </a:t>
                </a:r>
                <a:r>
                  <a:rPr lang="en-US" altLang="zh-CN" sz="2000" dirty="0" err="1"/>
                  <a:t>B.size</a:t>
                </a:r>
                <a:endParaRPr lang="en-US" altLang="zh-CN" sz="2000" dirty="0"/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	dx = A[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].first – B[</a:t>
                </a:r>
                <a:r>
                  <a:rPr lang="en-US" altLang="zh-CN" sz="2000" dirty="0" err="1"/>
                  <a:t>B.size</a:t>
                </a:r>
                <a:r>
                  <a:rPr lang="en-US" altLang="zh-CN" sz="2000" dirty="0"/>
                  <a:t>-j].first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	</a:t>
                </a:r>
                <a:r>
                  <a:rPr lang="en-US" altLang="zh-CN" sz="2000" dirty="0" err="1"/>
                  <a:t>dy</a:t>
                </a:r>
                <a:r>
                  <a:rPr lang="en-US" altLang="zh-CN" sz="2000" dirty="0"/>
                  <a:t> = A[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].second – B[</a:t>
                </a:r>
                <a:r>
                  <a:rPr lang="en-US" altLang="zh-CN" sz="2000" dirty="0" err="1"/>
                  <a:t>B.size</a:t>
                </a:r>
                <a:r>
                  <a:rPr lang="en-US" altLang="zh-CN" sz="2000" dirty="0"/>
                  <a:t>-j].second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	If </a:t>
                </a:r>
                <a:r>
                  <a:rPr lang="en-US" altLang="zh-CN" sz="2000" dirty="0" err="1"/>
                  <a:t>dy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&gt;=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 break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	d = min(</a:t>
                </a:r>
                <a:r>
                  <a:rPr lang="en-US" altLang="zh-CN" sz="2000" dirty="0" err="1"/>
                  <a:t>d,sqrt</a:t>
                </a:r>
                <a:r>
                  <a:rPr lang="en-US" altLang="zh-CN" sz="2000" dirty="0"/>
                  <a:t>(dx*</a:t>
                </a:r>
                <a:r>
                  <a:rPr lang="en-US" altLang="zh-CN" sz="2000" dirty="0" err="1"/>
                  <a:t>dx+dy</a:t>
                </a:r>
                <a:r>
                  <a:rPr lang="en-US" altLang="zh-CN" sz="2000" dirty="0"/>
                  <a:t>*</a:t>
                </a:r>
                <a:r>
                  <a:rPr lang="en-US" altLang="zh-CN" sz="2000" dirty="0" err="1"/>
                  <a:t>dy</a:t>
                </a:r>
                <a:r>
                  <a:rPr lang="en-US" altLang="zh-CN" sz="2000" dirty="0"/>
                  <a:t>))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</a:t>
                </a:r>
                <a:r>
                  <a:rPr lang="en-US" altLang="zh-CN" sz="2000" dirty="0" err="1"/>
                  <a:t>B.push</a:t>
                </a:r>
                <a:r>
                  <a:rPr lang="en-US" altLang="zh-CN" sz="2000" dirty="0"/>
                  <a:t>(A[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])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Return d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53156"/>
                <a:ext cx="8794044" cy="6215612"/>
              </a:xfrm>
              <a:prstGeom prst="rect">
                <a:avLst/>
              </a:prstGeom>
              <a:blipFill>
                <a:blip r:embed="rId3"/>
                <a:stretch>
                  <a:fillRect l="-2453" t="-1633" b="-10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55318A-866C-914E-97C6-AA53D67678EB}"/>
              </a:ext>
            </a:extLst>
          </p:cNvPr>
          <p:cNvSpPr txBox="1"/>
          <p:nvPr/>
        </p:nvSpPr>
        <p:spPr>
          <a:xfrm>
            <a:off x="3059832" y="2745157"/>
            <a:ext cx="4752528" cy="707886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：缓冲区，依次存储按照纵坐标排好序的在</a:t>
            </a:r>
            <a:r>
              <a:rPr lang="en-US" altLang="zh-CN" sz="2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∈</a:t>
            </a:r>
            <a:r>
              <a:rPr lang="en-US" altLang="zh-CN" sz="2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err="1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-d,x</a:t>
            </a:r>
            <a:r>
              <a:rPr lang="en-US" altLang="zh-CN" sz="2000" baseline="-25000" dirty="0" err="1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+d</a:t>
            </a:r>
            <a:r>
              <a:rPr lang="en-US" altLang="zh-CN" sz="2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的且已经遍历过的点。</a:t>
            </a:r>
            <a:endParaRPr lang="en-US" altLang="zh-CN" sz="2000" dirty="0">
              <a:solidFill>
                <a:srgbClr val="FF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19ACA-D662-9C4C-8D03-F45DC24FF944}"/>
              </a:ext>
            </a:extLst>
          </p:cNvPr>
          <p:cNvSpPr txBox="1"/>
          <p:nvPr/>
        </p:nvSpPr>
        <p:spPr>
          <a:xfrm>
            <a:off x="4499992" y="5275712"/>
            <a:ext cx="464400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中元素都按照纵坐标</a:t>
            </a:r>
            <a:r>
              <a:rPr lang="en-US" altLang="zh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从小到大排好序，且</a:t>
            </a:r>
            <a:r>
              <a:rPr lang="en-US" altLang="zh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中元素的</a:t>
            </a:r>
            <a:r>
              <a:rPr lang="en-US" altLang="zh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值都小于此时的</a:t>
            </a:r>
            <a:r>
              <a:rPr lang="en-US" altLang="zh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1200" dirty="0" err="1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，因此</a:t>
            </a:r>
            <a:r>
              <a:rPr lang="en-US" altLang="zh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A[</a:t>
            </a:r>
            <a:r>
              <a:rPr lang="en-US" altLang="zh-CN" sz="1200" dirty="0" err="1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中元素，从栈顶到</a:t>
            </a:r>
            <a:r>
              <a:rPr lang="zh-CN" altLang="en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栈底</a:t>
            </a:r>
            <a:r>
              <a:rPr lang="zh-CN" altLang="en-US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y</a:t>
            </a:r>
            <a:r>
              <a:rPr lang="zh-CN" altLang="en-US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差值依次增大</a:t>
            </a:r>
            <a:endParaRPr lang="en-US" altLang="zh-CN" sz="1200" dirty="0">
              <a:solidFill>
                <a:srgbClr val="FF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14400" y="562129"/>
                <a:ext cx="8794044" cy="6215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4000" dirty="0" err="1"/>
                  <a:t>closest_pair</a:t>
                </a:r>
                <a:r>
                  <a:rPr lang="en-US" altLang="zh-CN" sz="4000" dirty="0"/>
                  <a:t>(A)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If </a:t>
                </a:r>
                <a:r>
                  <a:rPr lang="en-US" altLang="zh-CN" sz="2000" dirty="0" err="1"/>
                  <a:t>A.size</a:t>
                </a:r>
                <a:r>
                  <a:rPr lang="en-US" altLang="zh-CN" sz="2000" dirty="0"/>
                  <a:t>&lt;=1 return INF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 err="1"/>
                  <a:t>sort_by_x</a:t>
                </a:r>
                <a:r>
                  <a:rPr lang="en-US" altLang="zh-CN" sz="2000" dirty="0"/>
                  <a:t>(A)</a:t>
                </a:r>
                <a:r>
                  <a:rPr lang="zh-CN" altLang="en-US" sz="2000" dirty="0"/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//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可以提前做好，那么只需要做一次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A.size</a:t>
                </a:r>
                <a:r>
                  <a:rPr lang="en-US" altLang="zh-CN" sz="2000" dirty="0"/>
                  <a:t>/2;  x= A[m].first</a:t>
                </a:r>
                <a:r>
                  <a:rPr lang="zh-CN" altLang="en-US" sz="2000" dirty="0"/>
                  <a:t>     </a:t>
                </a:r>
                <a:r>
                  <a:rPr lang="en-US" altLang="zh-CN" sz="2000" dirty="0"/>
                  <a:t>//</a:t>
                </a:r>
                <a:r>
                  <a:rPr lang="zh-CN" altLang="en-US" sz="2000" dirty="0"/>
                  <a:t> 横坐标中位数</a:t>
                </a:r>
                <a:endParaRPr lang="en-US" altLang="zh-CN" sz="2000" dirty="0"/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d = min(</a:t>
                </a:r>
                <a:r>
                  <a:rPr lang="en-US" altLang="zh-CN" sz="2000" dirty="0" err="1"/>
                  <a:t>closest_pair</a:t>
                </a:r>
                <a:r>
                  <a:rPr lang="en-US" altLang="zh-CN" sz="2000" dirty="0"/>
                  <a:t>(A[0..m]),</a:t>
                </a:r>
                <a:r>
                  <a:rPr lang="en-US" altLang="zh-CN" sz="2000" dirty="0" err="1"/>
                  <a:t>closest_pair</a:t>
                </a:r>
                <a:r>
                  <a:rPr lang="en-US" altLang="zh-CN" sz="2000" dirty="0"/>
                  <a:t>(A[m+1..n]))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 err="1"/>
                  <a:t>sort_by_y</a:t>
                </a:r>
                <a:r>
                  <a:rPr lang="en-US" altLang="zh-CN" sz="2000" dirty="0"/>
                  <a:t>(A)</a:t>
                </a:r>
                <a:r>
                  <a:rPr lang="zh-CN" altLang="en-US" sz="2000" dirty="0"/>
                  <a:t>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//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可以提前做好，那么只需要做一次</a:t>
                </a:r>
                <a:endParaRPr lang="en-US" altLang="zh-CN" sz="1600" dirty="0">
                  <a:solidFill>
                    <a:srgbClr val="FF0000"/>
                  </a:solidFill>
                </a:endParaRP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B = []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For 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 = 1 to n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If |A[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].first-x|&gt;=d continue;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//</a:t>
                </a:r>
                <a:r>
                  <a:rPr lang="zh-CN" altLang="en-US" sz="2000" dirty="0"/>
                  <a:t>过滤</a:t>
                </a:r>
                <a:r>
                  <a:rPr lang="en-US" altLang="zh-CN" sz="2000" dirty="0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∉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[</a:t>
                </a:r>
                <a:r>
                  <a:rPr lang="en-US" altLang="zh-CN" sz="2000" dirty="0" err="1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baseline="-25000" dirty="0" err="1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000" dirty="0" err="1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-d,x</a:t>
                </a:r>
                <a:r>
                  <a:rPr lang="en-US" altLang="zh-CN" sz="2000" baseline="-25000" dirty="0" err="1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000" dirty="0" err="1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+d</a:t>
                </a:r>
                <a:r>
                  <a:rPr lang="en-US" altLang="zh-CN" sz="2000" dirty="0">
                    <a:solidFill>
                      <a:schemeClr val="tx1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]</a:t>
                </a:r>
                <a:endParaRPr lang="en-US" altLang="zh-CN" sz="2000" dirty="0"/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for j=0 to </a:t>
                </a:r>
                <a:r>
                  <a:rPr lang="en-US" altLang="zh-CN" sz="2000" dirty="0" err="1"/>
                  <a:t>B.size</a:t>
                </a:r>
                <a:endParaRPr lang="en-US" altLang="zh-CN" sz="2000" dirty="0"/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	dx = A[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].first – B[</a:t>
                </a:r>
                <a:r>
                  <a:rPr lang="en-US" altLang="zh-CN" sz="2000" dirty="0" err="1"/>
                  <a:t>B.size</a:t>
                </a:r>
                <a:r>
                  <a:rPr lang="en-US" altLang="zh-CN" sz="2000" dirty="0"/>
                  <a:t>-j].first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	</a:t>
                </a:r>
                <a:r>
                  <a:rPr lang="en-US" altLang="zh-CN" sz="2000" dirty="0" err="1"/>
                  <a:t>dy</a:t>
                </a:r>
                <a:r>
                  <a:rPr lang="en-US" altLang="zh-CN" sz="2000" dirty="0"/>
                  <a:t> = A[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].second – B[</a:t>
                </a:r>
                <a:r>
                  <a:rPr lang="en-US" altLang="zh-CN" sz="2000" dirty="0" err="1"/>
                  <a:t>B.size</a:t>
                </a:r>
                <a:r>
                  <a:rPr lang="en-US" altLang="zh-CN" sz="2000" dirty="0"/>
                  <a:t>-j].second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	If </a:t>
                </a:r>
                <a:r>
                  <a:rPr lang="en-US" altLang="zh-CN" sz="2000" dirty="0" err="1"/>
                  <a:t>dy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&gt;=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 break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	d = min(</a:t>
                </a:r>
                <a:r>
                  <a:rPr lang="en-US" altLang="zh-CN" sz="2000" dirty="0" err="1"/>
                  <a:t>d,sqrt</a:t>
                </a:r>
                <a:r>
                  <a:rPr lang="en-US" altLang="zh-CN" sz="2000" dirty="0"/>
                  <a:t>(dx*</a:t>
                </a:r>
                <a:r>
                  <a:rPr lang="en-US" altLang="zh-CN" sz="2000" dirty="0" err="1"/>
                  <a:t>dx+dy</a:t>
                </a:r>
                <a:r>
                  <a:rPr lang="en-US" altLang="zh-CN" sz="2000" dirty="0"/>
                  <a:t>*</a:t>
                </a:r>
                <a:r>
                  <a:rPr lang="en-US" altLang="zh-CN" sz="2000" dirty="0" err="1"/>
                  <a:t>dy</a:t>
                </a:r>
                <a:r>
                  <a:rPr lang="en-US" altLang="zh-CN" sz="2000" dirty="0"/>
                  <a:t>))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	</a:t>
                </a:r>
                <a:r>
                  <a:rPr lang="en-US" altLang="zh-CN" sz="2000" dirty="0" err="1"/>
                  <a:t>B.push</a:t>
                </a:r>
                <a:r>
                  <a:rPr lang="en-US" altLang="zh-CN" sz="2000" dirty="0"/>
                  <a:t>(A[</a:t>
                </a:r>
                <a:r>
                  <a:rPr lang="en-US" altLang="zh-CN" sz="2000" dirty="0" err="1"/>
                  <a:t>i</a:t>
                </a:r>
                <a:r>
                  <a:rPr lang="en-US" altLang="zh-CN" sz="2000" dirty="0"/>
                  <a:t>])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en-US" altLang="zh-CN" sz="2000" dirty="0"/>
                  <a:t>Return d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62129"/>
                <a:ext cx="8794044" cy="6215612"/>
              </a:xfrm>
              <a:prstGeom prst="rect">
                <a:avLst/>
              </a:prstGeom>
              <a:blipFill>
                <a:blip r:embed="rId3"/>
                <a:stretch>
                  <a:fillRect l="-2453" t="-1837" b="-102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D97190-F054-884A-9386-6EB30229B118}"/>
              </a:ext>
            </a:extLst>
          </p:cNvPr>
          <p:cNvSpPr txBox="1"/>
          <p:nvPr/>
        </p:nvSpPr>
        <p:spPr>
          <a:xfrm>
            <a:off x="5966119" y="3140968"/>
            <a:ext cx="1100194" cy="184666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tIns="0" bIns="0" rtlCol="0">
            <a:spAutoFit/>
          </a:bodyPr>
          <a:lstStyle/>
          <a:p>
            <a:pPr algn="l"/>
            <a:r>
              <a:rPr lang="zh-CN" altLang="en-CN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时间</a:t>
            </a:r>
            <a:r>
              <a:rPr lang="zh-CN" altLang="en-US" sz="12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复杂性？</a:t>
            </a:r>
            <a:endParaRPr lang="en-US" altLang="zh-CN" sz="1200" dirty="0">
              <a:solidFill>
                <a:srgbClr val="FF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3D8971-8E88-4B4B-BF98-22720EC6254A}"/>
              </a:ext>
            </a:extLst>
          </p:cNvPr>
          <p:cNvGrpSpPr/>
          <p:nvPr/>
        </p:nvGrpSpPr>
        <p:grpSpPr>
          <a:xfrm>
            <a:off x="5940152" y="89232"/>
            <a:ext cx="2821123" cy="2126393"/>
            <a:chOff x="5940152" y="89232"/>
            <a:chExt cx="2821123" cy="21263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339D1B-6DC5-8744-A00C-AE57799B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152" y="89232"/>
              <a:ext cx="2821123" cy="212639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115333-B11A-DA4F-8BF0-110C48164E75}"/>
                </a:ext>
              </a:extLst>
            </p:cNvPr>
            <p:cNvSpPr/>
            <p:nvPr/>
          </p:nvSpPr>
          <p:spPr>
            <a:xfrm>
              <a:off x="6516216" y="562129"/>
              <a:ext cx="1080120" cy="922655"/>
            </a:xfrm>
            <a:prstGeom prst="rect">
              <a:avLst/>
            </a:prstGeom>
            <a:solidFill>
              <a:schemeClr val="tx2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0D8942-1C1C-714B-8C0A-8196075316EF}"/>
              </a:ext>
            </a:extLst>
          </p:cNvPr>
          <p:cNvSpPr txBox="1"/>
          <p:nvPr/>
        </p:nvSpPr>
        <p:spPr>
          <a:xfrm>
            <a:off x="7795107" y="778436"/>
            <a:ext cx="1348893" cy="2154436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t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因为要满足</a:t>
            </a:r>
            <a:r>
              <a:rPr lang="en-US" altLang="zh-CN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是左右两个半区（子问题）的最小距离，所以这个阴影区内点数有限</a:t>
            </a:r>
            <a:r>
              <a:rPr lang="en-US" altLang="zh-CN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常数个</a:t>
            </a:r>
            <a:r>
              <a:rPr lang="en-US" altLang="zh-CN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，因此为常数时间复杂性，因此阴影框内的时间复杂性为</a:t>
            </a:r>
            <a:r>
              <a:rPr lang="en-US" altLang="zh-CN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O(n)</a:t>
            </a:r>
            <a:r>
              <a:rPr lang="zh-CN" altLang="en-US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000" dirty="0">
              <a:solidFill>
                <a:srgbClr val="FF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000" dirty="0">
              <a:solidFill>
                <a:srgbClr val="FF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如果把</a:t>
            </a:r>
            <a:r>
              <a:rPr lang="en-US" altLang="zh-CN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的排序都提前排好，即放在递归程序前面，那么总的时间复杂性为</a:t>
            </a:r>
            <a:r>
              <a:rPr lang="en-US" altLang="zh-CN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1000" dirty="0" err="1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nlogn</a:t>
            </a:r>
            <a:r>
              <a:rPr lang="en-US" altLang="zh-CN" sz="1000" dirty="0">
                <a:solidFill>
                  <a:srgbClr val="FF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366330-28FD-7F41-851B-8B6A405E47C5}"/>
              </a:ext>
            </a:extLst>
          </p:cNvPr>
          <p:cNvSpPr/>
          <p:nvPr/>
        </p:nvSpPr>
        <p:spPr>
          <a:xfrm>
            <a:off x="755576" y="3068960"/>
            <a:ext cx="6408712" cy="3600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566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147c6a30-72bd-4739-b81d-1fa51c52c7e8}"/>
</p:tagLst>
</file>

<file path=ppt/theme/theme1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ch6</Template>
  <TotalTime>74995</TotalTime>
  <Words>9008</Words>
  <Application>Microsoft Macintosh PowerPoint</Application>
  <PresentationFormat>On-screen Show (4:3)</PresentationFormat>
  <Paragraphs>1009</Paragraphs>
  <Slides>91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91</vt:i4>
      </vt:variant>
    </vt:vector>
  </HeadingPairs>
  <TitlesOfParts>
    <vt:vector size="115" baseType="lpstr">
      <vt:lpstr>-apple-system</vt:lpstr>
      <vt:lpstr>cmmi10</vt:lpstr>
      <vt:lpstr>cmmi7</vt:lpstr>
      <vt:lpstr>楷体_GB2312</vt:lpstr>
      <vt:lpstr>Microsoft YaHei</vt:lpstr>
      <vt:lpstr>宋体</vt:lpstr>
      <vt:lpstr>宋体</vt:lpstr>
      <vt:lpstr>华文琥珀</vt:lpstr>
      <vt:lpstr>华文隶书</vt:lpstr>
      <vt:lpstr>华文细黑</vt:lpstr>
      <vt:lpstr>华文行楷</vt:lpstr>
      <vt:lpstr>Arial</vt:lpstr>
      <vt:lpstr>Calibri</vt:lpstr>
      <vt:lpstr>Cambria Math</vt:lpstr>
      <vt:lpstr>Comic Sans MS</vt:lpstr>
      <vt:lpstr>Monotype Corsiva</vt:lpstr>
      <vt:lpstr>Tahoma</vt:lpstr>
      <vt:lpstr>Times New Roman</vt:lpstr>
      <vt:lpstr>Wingdings</vt:lpstr>
      <vt:lpstr>量质融合大数据管理</vt:lpstr>
      <vt:lpstr>Word.Document.8</vt:lpstr>
      <vt:lpstr>Document</vt:lpstr>
      <vt:lpstr>Equation.3</vt:lpstr>
      <vt:lpstr>Paint.Picture</vt:lpstr>
      <vt:lpstr>PowerPoint Presentation</vt:lpstr>
      <vt:lpstr>PowerPoint Presentation</vt:lpstr>
      <vt:lpstr>Divide-and-Conquer 技术</vt:lpstr>
      <vt:lpstr>Divide-and-Conquer 技术</vt:lpstr>
      <vt:lpstr>PowerPoint Presentation</vt:lpstr>
      <vt:lpstr>Divide-and-Conquer 技术</vt:lpstr>
      <vt:lpstr>Divide-and-Conquer 技术</vt:lpstr>
      <vt:lpstr>Divide-and-Conquer 技术</vt:lpstr>
      <vt:lpstr>Divide-and-Conquer 技术</vt:lpstr>
      <vt:lpstr>实例问题一： 求max与min问题</vt:lpstr>
      <vt:lpstr>实例问题一： 求max与min问题</vt:lpstr>
      <vt:lpstr>实例问题一： 求max与min问题</vt:lpstr>
      <vt:lpstr>实例问题一： 求max与min问题</vt:lpstr>
      <vt:lpstr>实例问题一： 求max与min问题</vt:lpstr>
      <vt:lpstr>实例问题一： 求max与min问题</vt:lpstr>
      <vt:lpstr>实例问题一： 求max与min问题</vt:lpstr>
      <vt:lpstr>PowerPoint Presentation</vt:lpstr>
      <vt:lpstr>实例问题二： 大数乘法</vt:lpstr>
      <vt:lpstr>实例问题二： 大数乘法</vt:lpstr>
      <vt:lpstr>实例问题二： 大数乘法</vt:lpstr>
      <vt:lpstr>实例问题二： 大数乘法</vt:lpstr>
      <vt:lpstr>PowerPoint Presentation</vt:lpstr>
      <vt:lpstr>实例问题三：Chessboard Cover</vt:lpstr>
      <vt:lpstr>实例问题三：Chessboard Cover</vt:lpstr>
      <vt:lpstr>PowerPoint Presentation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实例问题四：中位数选取问题</vt:lpstr>
      <vt:lpstr>请各位评审老师提出宝贵建议！谢谢！</vt:lpstr>
      <vt:lpstr>PowerPoint Presentation</vt:lpstr>
      <vt:lpstr>Merge Sort（归并排序）</vt:lpstr>
      <vt:lpstr>Merge Sort（归并排序）</vt:lpstr>
      <vt:lpstr>Merge Sort（归并排序）</vt:lpstr>
      <vt:lpstr>PowerPoint Presentation</vt:lpstr>
      <vt:lpstr>请各位评审老师提出宝贵建议！谢谢！</vt:lpstr>
      <vt:lpstr>PowerPoint Presentation</vt:lpstr>
      <vt:lpstr>Quick Sort (快速排序)</vt:lpstr>
      <vt:lpstr>Quick Sort (快速排序)</vt:lpstr>
      <vt:lpstr>Quick Sort (快速排序)</vt:lpstr>
      <vt:lpstr>Quick Sort (快速排序)</vt:lpstr>
      <vt:lpstr>Quick Sort (快速排序)</vt:lpstr>
      <vt:lpstr>Quick Sort (快速排序)</vt:lpstr>
      <vt:lpstr>Quick Sort (快速排序)</vt:lpstr>
      <vt:lpstr>Quick Sort (快速排序)</vt:lpstr>
      <vt:lpstr>Quick Sort (快速排序)</vt:lpstr>
      <vt:lpstr>Quick Sort (快速排序)</vt:lpstr>
      <vt:lpstr>Quick Sort (快速排序)</vt:lpstr>
      <vt:lpstr>Quick Sort (快速排序)</vt:lpstr>
      <vt:lpstr>Quick Sort (快速排序)</vt:lpstr>
      <vt:lpstr>Quick Sort (快速排序)</vt:lpstr>
      <vt:lpstr>PowerPoint Presentation</vt:lpstr>
      <vt:lpstr>Quick Sort (快速排序)</vt:lpstr>
      <vt:lpstr>Quick Sort (快速排序)</vt:lpstr>
      <vt:lpstr>Quick Sort (快速排序)</vt:lpstr>
      <vt:lpstr>请各位评审老师提出宝贵建议！谢谢！</vt:lpstr>
      <vt:lpstr>排序问题的下界</vt:lpstr>
      <vt:lpstr>排序问题的下界</vt:lpstr>
      <vt:lpstr>排序问题的下界</vt:lpstr>
      <vt:lpstr>排序问题的下界</vt:lpstr>
      <vt:lpstr>排序问题的下界</vt:lpstr>
      <vt:lpstr>排序问题的下界</vt:lpstr>
      <vt:lpstr>排序问题的下界</vt:lpstr>
      <vt:lpstr>排序问题的下界</vt:lpstr>
      <vt:lpstr>排序问题的下界</vt:lpstr>
      <vt:lpstr>排序问题的下界</vt:lpstr>
      <vt:lpstr>思考题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gaohong</dc:creator>
  <cp:lastModifiedBy>Pei Wenjie</cp:lastModifiedBy>
  <cp:revision>1290</cp:revision>
  <dcterms:created xsi:type="dcterms:W3CDTF">2003-01-11T17:12:00Z</dcterms:created>
  <dcterms:modified xsi:type="dcterms:W3CDTF">2025-04-15T01:14:41Z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